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334" r:id="rId3"/>
    <p:sldId id="345" r:id="rId4"/>
    <p:sldId id="260" r:id="rId5"/>
    <p:sldId id="257" r:id="rId6"/>
    <p:sldId id="258" r:id="rId7"/>
    <p:sldId id="259" r:id="rId8"/>
    <p:sldId id="302" r:id="rId9"/>
    <p:sldId id="261" r:id="rId10"/>
    <p:sldId id="263" r:id="rId11"/>
    <p:sldId id="262" r:id="rId12"/>
    <p:sldId id="275" r:id="rId13"/>
    <p:sldId id="304" r:id="rId14"/>
    <p:sldId id="305" r:id="rId15"/>
    <p:sldId id="264" r:id="rId16"/>
    <p:sldId id="265" r:id="rId17"/>
    <p:sldId id="266" r:id="rId18"/>
    <p:sldId id="268" r:id="rId19"/>
    <p:sldId id="340" r:id="rId20"/>
    <p:sldId id="269" r:id="rId21"/>
    <p:sldId id="270" r:id="rId22"/>
    <p:sldId id="272" r:id="rId23"/>
    <p:sldId id="277" r:id="rId24"/>
    <p:sldId id="278" r:id="rId25"/>
    <p:sldId id="276" r:id="rId26"/>
    <p:sldId id="273" r:id="rId27"/>
    <p:sldId id="306" r:id="rId28"/>
    <p:sldId id="307" r:id="rId29"/>
    <p:sldId id="308" r:id="rId30"/>
    <p:sldId id="309" r:id="rId31"/>
    <p:sldId id="279" r:id="rId32"/>
    <p:sldId id="341"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6" r:id="rId48"/>
    <p:sldId id="295" r:id="rId49"/>
    <p:sldId id="298" r:id="rId50"/>
    <p:sldId id="299" r:id="rId51"/>
    <p:sldId id="297" r:id="rId52"/>
    <p:sldId id="300"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CD6F30A-A5E2-4F72-93AE-BE5F01F4F7D8}">
          <p14:sldIdLst>
            <p14:sldId id="256"/>
            <p14:sldId id="334"/>
          </p14:sldIdLst>
        </p14:section>
        <p14:section name="Introduction" id="{8990AD1F-BDB3-418C-81A7-4C7F3B192E8C}">
          <p14:sldIdLst>
            <p14:sldId id="345"/>
            <p14:sldId id="260"/>
            <p14:sldId id="257"/>
            <p14:sldId id="258"/>
            <p14:sldId id="259"/>
          </p14:sldIdLst>
        </p14:section>
        <p14:section name="One qubit and sqrt(NOT)" id="{AF180F1B-7F72-4570-A676-BB5333E92999}">
          <p14:sldIdLst>
            <p14:sldId id="302"/>
            <p14:sldId id="261"/>
            <p14:sldId id="263"/>
            <p14:sldId id="262"/>
            <p14:sldId id="275"/>
            <p14:sldId id="304"/>
            <p14:sldId id="305"/>
            <p14:sldId id="264"/>
            <p14:sldId id="265"/>
            <p14:sldId id="266"/>
            <p14:sldId id="268"/>
          </p14:sldIdLst>
        </p14:section>
        <p14:section name="Deutsch-Jozsa" id="{7C70AA82-3953-4260-A4DB-EA8D57015DB5}">
          <p14:sldIdLst>
            <p14:sldId id="340"/>
            <p14:sldId id="269"/>
            <p14:sldId id="270"/>
            <p14:sldId id="272"/>
            <p14:sldId id="277"/>
            <p14:sldId id="278"/>
            <p14:sldId id="276"/>
            <p14:sldId id="273"/>
            <p14:sldId id="306"/>
            <p14:sldId id="307"/>
            <p14:sldId id="308"/>
            <p14:sldId id="309"/>
            <p14:sldId id="279"/>
          </p14:sldIdLst>
        </p14:section>
        <p14:section name="B92" id="{A1D9F390-AF78-448B-81A1-28C271D4BD49}">
          <p14:sldIdLst>
            <p14:sldId id="341"/>
            <p14:sldId id="280"/>
            <p14:sldId id="281"/>
            <p14:sldId id="282"/>
            <p14:sldId id="283"/>
            <p14:sldId id="284"/>
            <p14:sldId id="285"/>
            <p14:sldId id="286"/>
            <p14:sldId id="287"/>
            <p14:sldId id="288"/>
            <p14:sldId id="289"/>
            <p14:sldId id="290"/>
            <p14:sldId id="291"/>
            <p14:sldId id="292"/>
            <p14:sldId id="293"/>
            <p14:sldId id="296"/>
            <p14:sldId id="295"/>
            <p14:sldId id="298"/>
            <p14:sldId id="299"/>
            <p14:sldId id="297"/>
            <p14:sldId id="30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Reitzner" initials="D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FF9999"/>
    <a:srgbClr val="F2D712"/>
    <a:srgbClr val="64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31" autoAdjust="0"/>
    <p:restoredTop sz="94660"/>
  </p:normalViewPr>
  <p:slideViewPr>
    <p:cSldViewPr snapToGrid="0">
      <p:cViewPr varScale="1">
        <p:scale>
          <a:sx n="114" d="100"/>
          <a:sy n="114" d="100"/>
        </p:scale>
        <p:origin x="114"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19-Feb-18</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19-Feb-18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19-Feb-18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19-Feb-18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19-Feb-18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19-Feb-18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19-Feb-18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19-Feb-18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19-Feb-18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19-Feb-18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19-Feb-18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19-Feb-18</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7.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1.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9.png"/><Relationship Id="rId2" Type="http://schemas.openxmlformats.org/officeDocument/2006/relationships/image" Target="../media/image47.jp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8.png"/><Relationship Id="rId5" Type="http://schemas.openxmlformats.org/officeDocument/2006/relationships/image" Target="../media/image39.png"/><Relationship Id="rId10" Type="http://schemas.openxmlformats.org/officeDocument/2006/relationships/image" Target="../media/image46.png"/><Relationship Id="rId4" Type="http://schemas.openxmlformats.org/officeDocument/2006/relationships/image" Target="../media/image38.png"/><Relationship Id="rId9"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51.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9.pn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8.png"/><Relationship Id="rId5" Type="http://schemas.openxmlformats.org/officeDocument/2006/relationships/image" Target="../media/image39.png"/><Relationship Id="rId10" Type="http://schemas.openxmlformats.org/officeDocument/2006/relationships/image" Target="../media/image46.png"/><Relationship Id="rId4" Type="http://schemas.openxmlformats.org/officeDocument/2006/relationships/image" Target="../media/image38.png"/><Relationship Id="rId9" Type="http://schemas.openxmlformats.org/officeDocument/2006/relationships/image" Target="../media/image45.png"/><Relationship Id="rId1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2.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1.png"/><Relationship Id="rId4" Type="http://schemas.openxmlformats.org/officeDocument/2006/relationships/image" Target="../media/image55.png"/><Relationship Id="rId9" Type="http://schemas.openxmlformats.org/officeDocument/2006/relationships/image" Target="../media/image60.png"/></Relationships>
</file>

<file path=ppt/slides/_rels/slide1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7.png"/><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70.pn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theory.caltech.edu/~preskill/ph219/ph219_2018"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48.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5.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76.png"/><Relationship Id="rId4" Type="http://schemas.openxmlformats.org/officeDocument/2006/relationships/image" Target="../media/image71.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4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2.png"/><Relationship Id="rId4" Type="http://schemas.openxmlformats.org/officeDocument/2006/relationships/image" Target="../media/image76.png"/></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77.png"/><Relationship Id="rId4" Type="http://schemas.openxmlformats.org/officeDocument/2006/relationships/image" Target="../media/image76.png"/></Relationships>
</file>

<file path=ppt/slides/_rels/slide2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80.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2.png"/><Relationship Id="rId3" Type="http://schemas.openxmlformats.org/officeDocument/2006/relationships/image" Target="../media/image82.png"/><Relationship Id="rId7" Type="http://schemas.openxmlformats.org/officeDocument/2006/relationships/image" Target="../media/image44.png"/><Relationship Id="rId12" Type="http://schemas.openxmlformats.org/officeDocument/2006/relationships/image" Target="../media/image51.png"/><Relationship Id="rId2" Type="http://schemas.openxmlformats.org/officeDocument/2006/relationships/image" Target="../media/image81.jp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49.png"/><Relationship Id="rId5" Type="http://schemas.openxmlformats.org/officeDocument/2006/relationships/image" Target="../media/image84.png"/><Relationship Id="rId10" Type="http://schemas.openxmlformats.org/officeDocument/2006/relationships/image" Target="../media/image48.png"/><Relationship Id="rId4" Type="http://schemas.openxmlformats.org/officeDocument/2006/relationships/image" Target="../media/image83.png"/><Relationship Id="rId9" Type="http://schemas.openxmlformats.org/officeDocument/2006/relationships/image" Target="../media/image46.pn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2.png"/><Relationship Id="rId3" Type="http://schemas.openxmlformats.org/officeDocument/2006/relationships/image" Target="../media/image82.png"/><Relationship Id="rId7" Type="http://schemas.openxmlformats.org/officeDocument/2006/relationships/image" Target="../media/image44.png"/><Relationship Id="rId12" Type="http://schemas.openxmlformats.org/officeDocument/2006/relationships/image" Target="../media/image51.png"/><Relationship Id="rId2" Type="http://schemas.openxmlformats.org/officeDocument/2006/relationships/image" Target="../media/image86.jpg"/><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49.png"/><Relationship Id="rId5" Type="http://schemas.openxmlformats.org/officeDocument/2006/relationships/image" Target="../media/image84.png"/><Relationship Id="rId15" Type="http://schemas.openxmlformats.org/officeDocument/2006/relationships/image" Target="../media/image88.png"/><Relationship Id="rId10" Type="http://schemas.openxmlformats.org/officeDocument/2006/relationships/image" Target="../media/image48.png"/><Relationship Id="rId4" Type="http://schemas.openxmlformats.org/officeDocument/2006/relationships/image" Target="../media/image83.png"/><Relationship Id="rId9" Type="http://schemas.openxmlformats.org/officeDocument/2006/relationships/image" Target="../media/image46.png"/><Relationship Id="rId14" Type="http://schemas.openxmlformats.org/officeDocument/2006/relationships/image" Target="../media/image87.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2.png"/><Relationship Id="rId3" Type="http://schemas.openxmlformats.org/officeDocument/2006/relationships/image" Target="../media/image82.png"/><Relationship Id="rId7" Type="http://schemas.openxmlformats.org/officeDocument/2006/relationships/image" Target="../media/image44.png"/><Relationship Id="rId12" Type="http://schemas.openxmlformats.org/officeDocument/2006/relationships/image" Target="../media/image51.png"/><Relationship Id="rId2" Type="http://schemas.openxmlformats.org/officeDocument/2006/relationships/image" Target="../media/image90.jpg"/><Relationship Id="rId16" Type="http://schemas.openxmlformats.org/officeDocument/2006/relationships/image" Target="../media/image91.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49.png"/><Relationship Id="rId5" Type="http://schemas.openxmlformats.org/officeDocument/2006/relationships/image" Target="../media/image84.png"/><Relationship Id="rId15" Type="http://schemas.openxmlformats.org/officeDocument/2006/relationships/image" Target="../media/image88.png"/><Relationship Id="rId10" Type="http://schemas.openxmlformats.org/officeDocument/2006/relationships/image" Target="../media/image48.png"/><Relationship Id="rId4" Type="http://schemas.openxmlformats.org/officeDocument/2006/relationships/image" Target="../media/image83.png"/><Relationship Id="rId9" Type="http://schemas.openxmlformats.org/officeDocument/2006/relationships/image" Target="../media/image46.png"/><Relationship Id="rId14" Type="http://schemas.openxmlformats.org/officeDocument/2006/relationships/image" Target="../media/image87.png"/></Relationships>
</file>

<file path=ppt/slides/_rels/slide29.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2.png"/><Relationship Id="rId3" Type="http://schemas.openxmlformats.org/officeDocument/2006/relationships/image" Target="../media/image82.png"/><Relationship Id="rId7" Type="http://schemas.openxmlformats.org/officeDocument/2006/relationships/image" Target="../media/image44.png"/><Relationship Id="rId12" Type="http://schemas.openxmlformats.org/officeDocument/2006/relationships/image" Target="../media/image51.png"/><Relationship Id="rId17" Type="http://schemas.openxmlformats.org/officeDocument/2006/relationships/image" Target="../media/image94.png"/><Relationship Id="rId2" Type="http://schemas.openxmlformats.org/officeDocument/2006/relationships/image" Target="../media/image92.jpg"/><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49.png"/><Relationship Id="rId5" Type="http://schemas.openxmlformats.org/officeDocument/2006/relationships/image" Target="../media/image84.png"/><Relationship Id="rId15" Type="http://schemas.openxmlformats.org/officeDocument/2006/relationships/image" Target="../media/image88.png"/><Relationship Id="rId10" Type="http://schemas.openxmlformats.org/officeDocument/2006/relationships/image" Target="../media/image48.png"/><Relationship Id="rId4" Type="http://schemas.openxmlformats.org/officeDocument/2006/relationships/image" Target="../media/image83.png"/><Relationship Id="rId9" Type="http://schemas.openxmlformats.org/officeDocument/2006/relationships/image" Target="../media/image46.png"/><Relationship Id="rId14" Type="http://schemas.openxmlformats.org/officeDocument/2006/relationships/image" Target="../media/image8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2.png"/><Relationship Id="rId3" Type="http://schemas.openxmlformats.org/officeDocument/2006/relationships/image" Target="../media/image82.png"/><Relationship Id="rId7" Type="http://schemas.openxmlformats.org/officeDocument/2006/relationships/image" Target="../media/image44.png"/><Relationship Id="rId12" Type="http://schemas.openxmlformats.org/officeDocument/2006/relationships/image" Target="../media/image51.png"/><Relationship Id="rId17" Type="http://schemas.openxmlformats.org/officeDocument/2006/relationships/image" Target="../media/image97.png"/><Relationship Id="rId2" Type="http://schemas.openxmlformats.org/officeDocument/2006/relationships/image" Target="../media/image95.jpg"/><Relationship Id="rId16" Type="http://schemas.openxmlformats.org/officeDocument/2006/relationships/image" Target="../media/image96.png"/><Relationship Id="rId1" Type="http://schemas.openxmlformats.org/officeDocument/2006/relationships/slideLayout" Target="../slideLayouts/slideLayout2.xml"/><Relationship Id="rId6" Type="http://schemas.openxmlformats.org/officeDocument/2006/relationships/image" Target="../media/image85.png"/><Relationship Id="rId11" Type="http://schemas.openxmlformats.org/officeDocument/2006/relationships/image" Target="../media/image49.png"/><Relationship Id="rId5" Type="http://schemas.openxmlformats.org/officeDocument/2006/relationships/image" Target="../media/image84.png"/><Relationship Id="rId15" Type="http://schemas.openxmlformats.org/officeDocument/2006/relationships/image" Target="../media/image88.png"/><Relationship Id="rId10" Type="http://schemas.openxmlformats.org/officeDocument/2006/relationships/image" Target="../media/image48.png"/><Relationship Id="rId4" Type="http://schemas.openxmlformats.org/officeDocument/2006/relationships/image" Target="../media/image83.png"/><Relationship Id="rId9" Type="http://schemas.openxmlformats.org/officeDocument/2006/relationships/image" Target="../media/image46.png"/><Relationship Id="rId14" Type="http://schemas.openxmlformats.org/officeDocument/2006/relationships/image" Target="../media/image87.png"/></Relationships>
</file>

<file path=ppt/slides/_rels/slide31.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9.png"/><Relationship Id="rId7" Type="http://schemas.openxmlformats.org/officeDocument/2006/relationships/image" Target="../media/image100.png"/><Relationship Id="rId2"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9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3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5.gif"/><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37.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5.gif"/></Relationships>
</file>

<file path=ppt/slides/_rels/slide3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3.jpg"/></Relationships>
</file>

<file path=ppt/slides/_rels/slide39.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51.png"/><Relationship Id="rId7" Type="http://schemas.openxmlformats.org/officeDocument/2006/relationships/image" Target="../media/image10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70.png"/><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12.png"/><Relationship Id="rId4" Type="http://schemas.openxmlformats.org/officeDocument/2006/relationships/image" Target="../media/image111.png"/></Relationships>
</file>

<file path=ppt/slides/_rels/slide4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2.png"/><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3.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0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70.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0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70.png"/><Relationship Id="rId4" Type="http://schemas.openxmlformats.org/officeDocument/2006/relationships/image" Target="../media/image52.png"/></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10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70.png"/><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8" Type="http://schemas.openxmlformats.org/officeDocument/2006/relationships/image" Target="../media/image114.png"/><Relationship Id="rId3" Type="http://schemas.openxmlformats.org/officeDocument/2006/relationships/image" Target="../media/image51.png"/><Relationship Id="rId7" Type="http://schemas.openxmlformats.org/officeDocument/2006/relationships/image" Target="../media/image10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70.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51.png"/><Relationship Id="rId7" Type="http://schemas.openxmlformats.org/officeDocument/2006/relationships/image" Target="../media/image10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70.png"/><Relationship Id="rId10" Type="http://schemas.openxmlformats.org/officeDocument/2006/relationships/image" Target="../media/image117.png"/><Relationship Id="rId4" Type="http://schemas.openxmlformats.org/officeDocument/2006/relationships/image" Target="../media/image52.png"/><Relationship Id="rId9" Type="http://schemas.openxmlformats.org/officeDocument/2006/relationships/image" Target="../media/image116.pn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51.png"/><Relationship Id="rId7" Type="http://schemas.openxmlformats.org/officeDocument/2006/relationships/image" Target="../media/image109.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70.png"/><Relationship Id="rId10" Type="http://schemas.openxmlformats.org/officeDocument/2006/relationships/image" Target="../media/image117.png"/><Relationship Id="rId4" Type="http://schemas.openxmlformats.org/officeDocument/2006/relationships/image" Target="../media/image52.png"/><Relationship Id="rId9" Type="http://schemas.openxmlformats.org/officeDocument/2006/relationships/image" Target="../media/image116.png"/></Relationships>
</file>

<file path=ppt/slides/_rels/slide51.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51.png"/><Relationship Id="rId7" Type="http://schemas.openxmlformats.org/officeDocument/2006/relationships/image" Target="../media/image109.png"/><Relationship Id="rId12" Type="http://schemas.openxmlformats.org/officeDocument/2006/relationships/image" Target="../media/image120.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108.png"/><Relationship Id="rId11" Type="http://schemas.openxmlformats.org/officeDocument/2006/relationships/image" Target="../media/image119.png"/><Relationship Id="rId5" Type="http://schemas.openxmlformats.org/officeDocument/2006/relationships/image" Target="../media/image70.png"/><Relationship Id="rId10" Type="http://schemas.openxmlformats.org/officeDocument/2006/relationships/image" Target="../media/image118.png"/><Relationship Id="rId4" Type="http://schemas.openxmlformats.org/officeDocument/2006/relationships/image" Target="../media/image52.png"/><Relationship Id="rId9" Type="http://schemas.openxmlformats.org/officeDocument/2006/relationships/image" Target="../media/image11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a:t>Invitation to </a:t>
            </a:r>
            <a:r>
              <a:rPr lang="en-US" sz="5400"/>
              <a:t>Quantum Information I</a:t>
            </a:r>
            <a:br>
              <a:rPr lang="en-US" sz="5400" dirty="0"/>
            </a:br>
            <a:endParaRPr lang="en-US" sz="5400" dirty="0"/>
          </a:p>
        </p:txBody>
      </p:sp>
      <p:sp>
        <p:nvSpPr>
          <p:cNvPr id="3" name="Subtitle 2"/>
          <p:cNvSpPr>
            <a:spLocks noGrp="1"/>
          </p:cNvSpPr>
          <p:nvPr>
            <p:ph type="subTitle" idx="1"/>
          </p:nvPr>
        </p:nvSpPr>
        <p:spPr>
          <a:xfrm>
            <a:off x="1709530" y="4265800"/>
            <a:ext cx="8767860" cy="1589903"/>
          </a:xfrm>
        </p:spPr>
        <p:txBody>
          <a:bodyPr>
            <a:normAutofit/>
          </a:bodyPr>
          <a:lstStyle/>
          <a:p>
            <a:r>
              <a:rPr lang="en-US" dirty="0"/>
              <a:t>Daniel Reitzner</a:t>
            </a:r>
          </a:p>
          <a:p>
            <a:endParaRPr lang="en-US" dirty="0"/>
          </a:p>
          <a:p>
            <a:r>
              <a:rPr lang="en-US" dirty="0"/>
              <a:t>Research Center for Quantum Information, Slovak Academy of Sciences</a:t>
            </a:r>
          </a:p>
        </p:txBody>
      </p:sp>
      <p:sp>
        <p:nvSpPr>
          <p:cNvPr id="5" name="Subtitle 2">
            <a:extLst>
              <a:ext uri="{FF2B5EF4-FFF2-40B4-BE49-F238E27FC236}">
                <a16:creationId xmlns:a16="http://schemas.microsoft.com/office/drawing/2014/main" id="{3EDC7BA2-2D04-495B-AEE1-CD90E13B02DD}"/>
              </a:ext>
            </a:extLst>
          </p:cNvPr>
          <p:cNvSpPr txBox="1">
            <a:spLocks/>
          </p:cNvSpPr>
          <p:nvPr/>
        </p:nvSpPr>
        <p:spPr>
          <a:xfrm>
            <a:off x="1861930" y="413845"/>
            <a:ext cx="8767860" cy="158990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tx1"/>
              </a:buClr>
              <a:buSzPct val="80000"/>
              <a:buFont typeface="Corbel" pitchFamily="34" charset="0"/>
              <a:buNone/>
              <a:defRPr sz="22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SzPct val="80000"/>
              <a:buFont typeface="Corbel" pitchFamily="34" charset="0"/>
              <a:buNone/>
              <a:defRPr sz="2000" kern="1200">
                <a:solidFill>
                  <a:schemeClr val="tx1"/>
                </a:solidFill>
                <a:latin typeface="+mn-lt"/>
                <a:ea typeface="+mn-ea"/>
                <a:cs typeface="+mn-cs"/>
              </a:defRPr>
            </a:lvl9pPr>
          </a:lstStyle>
          <a:p>
            <a:r>
              <a:rPr lang="en-US" sz="1800" dirty="0"/>
              <a:t>1st </a:t>
            </a:r>
            <a:r>
              <a:rPr lang="en-US" sz="1800" dirty="0" err="1"/>
              <a:t>eduQUTE</a:t>
            </a:r>
            <a:r>
              <a:rPr lang="en-US" sz="1800" dirty="0"/>
              <a:t> school on quantum technologies</a:t>
            </a:r>
          </a:p>
          <a:p>
            <a:r>
              <a:rPr lang="en-US" sz="1800" dirty="0"/>
              <a:t>Bratislava 19-22/02/2018</a:t>
            </a:r>
          </a:p>
        </p:txBody>
      </p:sp>
    </p:spTree>
    <p:extLst>
      <p:ext uri="{BB962C8B-B14F-4D97-AF65-F5344CB8AC3E}">
        <p14:creationId xmlns:p14="http://schemas.microsoft.com/office/powerpoint/2010/main" val="181426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do              probabilistically?</a:t>
            </a:r>
          </a:p>
        </p:txBody>
      </p:sp>
      <p:sp>
        <p:nvSpPr>
          <p:cNvPr id="3" name="Content Placeholder 2"/>
          <p:cNvSpPr>
            <a:spLocks noGrp="1"/>
          </p:cNvSpPr>
          <p:nvPr>
            <p:ph idx="1"/>
          </p:nvPr>
        </p:nvSpPr>
        <p:spPr>
          <a:xfrm>
            <a:off x="1143000" y="2057399"/>
            <a:ext cx="9872871" cy="4321909"/>
          </a:xfrm>
        </p:spPr>
        <p:txBody>
          <a:bodyPr>
            <a:normAutofit/>
          </a:bodyPr>
          <a:lstStyle/>
          <a:p>
            <a:r>
              <a:rPr lang="en-US" dirty="0"/>
              <a:t>From bit to p-bit:                         which means that                  and</a:t>
            </a:r>
          </a:p>
          <a:p>
            <a:r>
              <a:rPr lang="en-US" dirty="0"/>
              <a:t>Any transformation       is a </a:t>
            </a:r>
            <a:r>
              <a:rPr lang="en-US" b="1" dirty="0">
                <a:solidFill>
                  <a:srgbClr val="FFC000"/>
                </a:solidFill>
              </a:rPr>
              <a:t>stochastic matrix</a:t>
            </a:r>
            <a:r>
              <a:rPr lang="en-US" dirty="0"/>
              <a:t>: </a:t>
            </a:r>
          </a:p>
          <a:p>
            <a:r>
              <a:rPr lang="en-US" dirty="0"/>
              <a:t>We have                           and we want                                            such that </a:t>
            </a:r>
          </a:p>
          <a:p>
            <a:r>
              <a:rPr lang="en-US" dirty="0"/>
              <a:t>Conditions:</a:t>
            </a:r>
          </a:p>
          <a:p>
            <a:endParaRPr lang="en-US" dirty="0"/>
          </a:p>
          <a:p>
            <a:endParaRPr lang="en-US" dirty="0"/>
          </a:p>
          <a:p>
            <a:r>
              <a:rPr lang="en-US" dirty="0"/>
              <a:t>We cannot do               even probabilistically; now let us look into the quantum case</a:t>
            </a:r>
          </a:p>
        </p:txBody>
      </p:sp>
      <p:pic>
        <p:nvPicPr>
          <p:cNvPr id="4" name="Picture 3">
            <a:extLst>
              <a:ext uri="{FF2B5EF4-FFF2-40B4-BE49-F238E27FC236}">
                <a16:creationId xmlns:a16="http://schemas.microsoft.com/office/drawing/2014/main" id="{C51AF14E-5F62-4922-842F-EB09663C62DD}"/>
              </a:ext>
            </a:extLst>
          </p:cNvPr>
          <p:cNvPicPr>
            <a:picLocks noChangeAspect="1"/>
          </p:cNvPicPr>
          <p:nvPr/>
        </p:nvPicPr>
        <p:blipFill>
          <a:blip r:embed="rId2"/>
          <a:stretch>
            <a:fillRect/>
          </a:stretch>
        </p:blipFill>
        <p:spPr>
          <a:xfrm>
            <a:off x="4106994" y="963413"/>
            <a:ext cx="1473711" cy="533401"/>
          </a:xfrm>
          <a:prstGeom prst="rect">
            <a:avLst/>
          </a:prstGeom>
        </p:spPr>
      </p:pic>
      <p:pic>
        <p:nvPicPr>
          <p:cNvPr id="5" name="Picture 4">
            <a:extLst>
              <a:ext uri="{FF2B5EF4-FFF2-40B4-BE49-F238E27FC236}">
                <a16:creationId xmlns:a16="http://schemas.microsoft.com/office/drawing/2014/main" id="{4985D341-4D71-4619-8A2E-80E8428B0CF4}"/>
              </a:ext>
            </a:extLst>
          </p:cNvPr>
          <p:cNvPicPr>
            <a:picLocks noChangeAspect="1"/>
          </p:cNvPicPr>
          <p:nvPr/>
        </p:nvPicPr>
        <p:blipFill>
          <a:blip r:embed="rId3"/>
          <a:stretch>
            <a:fillRect/>
          </a:stretch>
        </p:blipFill>
        <p:spPr>
          <a:xfrm>
            <a:off x="3580966" y="2155307"/>
            <a:ext cx="1421895" cy="240792"/>
          </a:xfrm>
          <a:prstGeom prst="rect">
            <a:avLst/>
          </a:prstGeom>
        </p:spPr>
      </p:pic>
      <p:pic>
        <p:nvPicPr>
          <p:cNvPr id="7" name="Picture 6">
            <a:extLst>
              <a:ext uri="{FF2B5EF4-FFF2-40B4-BE49-F238E27FC236}">
                <a16:creationId xmlns:a16="http://schemas.microsoft.com/office/drawing/2014/main" id="{E36FE9C3-08EB-4ECB-AC45-A6EE1FCDD372}"/>
              </a:ext>
            </a:extLst>
          </p:cNvPr>
          <p:cNvPicPr>
            <a:picLocks noChangeAspect="1"/>
          </p:cNvPicPr>
          <p:nvPr/>
        </p:nvPicPr>
        <p:blipFill>
          <a:blip r:embed="rId4"/>
          <a:stretch>
            <a:fillRect/>
          </a:stretch>
        </p:blipFill>
        <p:spPr>
          <a:xfrm>
            <a:off x="7387363" y="2155307"/>
            <a:ext cx="926594" cy="240792"/>
          </a:xfrm>
          <a:prstGeom prst="rect">
            <a:avLst/>
          </a:prstGeom>
        </p:spPr>
      </p:pic>
      <p:pic>
        <p:nvPicPr>
          <p:cNvPr id="8" name="Picture 7">
            <a:extLst>
              <a:ext uri="{FF2B5EF4-FFF2-40B4-BE49-F238E27FC236}">
                <a16:creationId xmlns:a16="http://schemas.microsoft.com/office/drawing/2014/main" id="{A5AE3078-EC3E-4E47-881E-7B7164596A5D}"/>
              </a:ext>
            </a:extLst>
          </p:cNvPr>
          <p:cNvPicPr>
            <a:picLocks noChangeAspect="1"/>
          </p:cNvPicPr>
          <p:nvPr/>
        </p:nvPicPr>
        <p:blipFill>
          <a:blip r:embed="rId5"/>
          <a:stretch>
            <a:fillRect/>
          </a:stretch>
        </p:blipFill>
        <p:spPr>
          <a:xfrm>
            <a:off x="9011116" y="2155307"/>
            <a:ext cx="1307595" cy="240792"/>
          </a:xfrm>
          <a:prstGeom prst="rect">
            <a:avLst/>
          </a:prstGeom>
        </p:spPr>
      </p:pic>
      <p:pic>
        <p:nvPicPr>
          <p:cNvPr id="9" name="Picture 8">
            <a:extLst>
              <a:ext uri="{FF2B5EF4-FFF2-40B4-BE49-F238E27FC236}">
                <a16:creationId xmlns:a16="http://schemas.microsoft.com/office/drawing/2014/main" id="{6D264A66-8CBC-4F4C-92D0-9D3200D3EFCD}"/>
              </a:ext>
            </a:extLst>
          </p:cNvPr>
          <p:cNvPicPr>
            <a:picLocks noChangeAspect="1"/>
          </p:cNvPicPr>
          <p:nvPr/>
        </p:nvPicPr>
        <p:blipFill>
          <a:blip r:embed="rId6"/>
          <a:stretch>
            <a:fillRect/>
          </a:stretch>
        </p:blipFill>
        <p:spPr>
          <a:xfrm>
            <a:off x="3914346" y="2631392"/>
            <a:ext cx="266701" cy="178308"/>
          </a:xfrm>
          <a:prstGeom prst="rect">
            <a:avLst/>
          </a:prstGeom>
        </p:spPr>
      </p:pic>
      <p:pic>
        <p:nvPicPr>
          <p:cNvPr id="11" name="Picture 10">
            <a:extLst>
              <a:ext uri="{FF2B5EF4-FFF2-40B4-BE49-F238E27FC236}">
                <a16:creationId xmlns:a16="http://schemas.microsoft.com/office/drawing/2014/main" id="{99F352CA-B59E-408D-8635-ACD7D0C34973}"/>
              </a:ext>
            </a:extLst>
          </p:cNvPr>
          <p:cNvPicPr>
            <a:picLocks noChangeAspect="1"/>
          </p:cNvPicPr>
          <p:nvPr/>
        </p:nvPicPr>
        <p:blipFill>
          <a:blip r:embed="rId7"/>
          <a:stretch>
            <a:fillRect/>
          </a:stretch>
        </p:blipFill>
        <p:spPr>
          <a:xfrm>
            <a:off x="7085840" y="2631392"/>
            <a:ext cx="1295403" cy="228600"/>
          </a:xfrm>
          <a:prstGeom prst="rect">
            <a:avLst/>
          </a:prstGeom>
        </p:spPr>
      </p:pic>
      <p:pic>
        <p:nvPicPr>
          <p:cNvPr id="12" name="Picture 11">
            <a:extLst>
              <a:ext uri="{FF2B5EF4-FFF2-40B4-BE49-F238E27FC236}">
                <a16:creationId xmlns:a16="http://schemas.microsoft.com/office/drawing/2014/main" id="{85D7207A-C1CA-4BB0-BEF4-019B824F300B}"/>
              </a:ext>
            </a:extLst>
          </p:cNvPr>
          <p:cNvPicPr>
            <a:picLocks noChangeAspect="1"/>
          </p:cNvPicPr>
          <p:nvPr/>
        </p:nvPicPr>
        <p:blipFill>
          <a:blip r:embed="rId8"/>
          <a:stretch>
            <a:fillRect/>
          </a:stretch>
        </p:blipFill>
        <p:spPr>
          <a:xfrm>
            <a:off x="2570710" y="2909377"/>
            <a:ext cx="1536195" cy="609601"/>
          </a:xfrm>
          <a:prstGeom prst="rect">
            <a:avLst/>
          </a:prstGeom>
        </p:spPr>
      </p:pic>
      <p:pic>
        <p:nvPicPr>
          <p:cNvPr id="13" name="Picture 12">
            <a:extLst>
              <a:ext uri="{FF2B5EF4-FFF2-40B4-BE49-F238E27FC236}">
                <a16:creationId xmlns:a16="http://schemas.microsoft.com/office/drawing/2014/main" id="{9E3B5473-899D-4587-9CEF-0490B90A0D08}"/>
              </a:ext>
            </a:extLst>
          </p:cNvPr>
          <p:cNvPicPr>
            <a:picLocks noChangeAspect="1"/>
          </p:cNvPicPr>
          <p:nvPr/>
        </p:nvPicPr>
        <p:blipFill>
          <a:blip r:embed="rId9"/>
          <a:stretch>
            <a:fillRect/>
          </a:stretch>
        </p:blipFill>
        <p:spPr>
          <a:xfrm>
            <a:off x="5892622" y="2913848"/>
            <a:ext cx="2692913" cy="609601"/>
          </a:xfrm>
          <a:prstGeom prst="rect">
            <a:avLst/>
          </a:prstGeom>
        </p:spPr>
      </p:pic>
      <p:pic>
        <p:nvPicPr>
          <p:cNvPr id="14" name="Picture 13">
            <a:extLst>
              <a:ext uri="{FF2B5EF4-FFF2-40B4-BE49-F238E27FC236}">
                <a16:creationId xmlns:a16="http://schemas.microsoft.com/office/drawing/2014/main" id="{2504A54A-2435-4241-9683-CCA0EFBEA941}"/>
              </a:ext>
            </a:extLst>
          </p:cNvPr>
          <p:cNvPicPr>
            <a:picLocks noChangeAspect="1"/>
          </p:cNvPicPr>
          <p:nvPr/>
        </p:nvPicPr>
        <p:blipFill>
          <a:blip r:embed="rId10"/>
          <a:stretch>
            <a:fillRect/>
          </a:stretch>
        </p:blipFill>
        <p:spPr>
          <a:xfrm>
            <a:off x="9942121" y="3030329"/>
            <a:ext cx="1764796" cy="406909"/>
          </a:xfrm>
          <a:prstGeom prst="rect">
            <a:avLst/>
          </a:prstGeom>
        </p:spPr>
      </p:pic>
      <p:pic>
        <p:nvPicPr>
          <p:cNvPr id="15" name="Picture 14">
            <a:extLst>
              <a:ext uri="{FF2B5EF4-FFF2-40B4-BE49-F238E27FC236}">
                <a16:creationId xmlns:a16="http://schemas.microsoft.com/office/drawing/2014/main" id="{EC74EAD1-64AF-482F-B1D6-3C86CE4B672C}"/>
              </a:ext>
            </a:extLst>
          </p:cNvPr>
          <p:cNvPicPr>
            <a:picLocks noChangeAspect="1"/>
          </p:cNvPicPr>
          <p:nvPr/>
        </p:nvPicPr>
        <p:blipFill>
          <a:blip r:embed="rId11"/>
          <a:stretch>
            <a:fillRect/>
          </a:stretch>
        </p:blipFill>
        <p:spPr>
          <a:xfrm>
            <a:off x="2040584" y="3914441"/>
            <a:ext cx="2007112" cy="330709"/>
          </a:xfrm>
          <a:prstGeom prst="rect">
            <a:avLst/>
          </a:prstGeom>
        </p:spPr>
      </p:pic>
      <p:pic>
        <p:nvPicPr>
          <p:cNvPr id="16" name="Picture 15">
            <a:extLst>
              <a:ext uri="{FF2B5EF4-FFF2-40B4-BE49-F238E27FC236}">
                <a16:creationId xmlns:a16="http://schemas.microsoft.com/office/drawing/2014/main" id="{DD7BB7FC-C7E2-44C0-BE6A-9AC03E2013EA}"/>
              </a:ext>
            </a:extLst>
          </p:cNvPr>
          <p:cNvPicPr>
            <a:picLocks noChangeAspect="1"/>
          </p:cNvPicPr>
          <p:nvPr/>
        </p:nvPicPr>
        <p:blipFill>
          <a:blip r:embed="rId12"/>
          <a:stretch>
            <a:fillRect/>
          </a:stretch>
        </p:blipFill>
        <p:spPr>
          <a:xfrm>
            <a:off x="2040584" y="4427245"/>
            <a:ext cx="2007112" cy="330709"/>
          </a:xfrm>
          <a:prstGeom prst="rect">
            <a:avLst/>
          </a:prstGeom>
        </p:spPr>
      </p:pic>
      <p:pic>
        <p:nvPicPr>
          <p:cNvPr id="17" name="Picture 16">
            <a:extLst>
              <a:ext uri="{FF2B5EF4-FFF2-40B4-BE49-F238E27FC236}">
                <a16:creationId xmlns:a16="http://schemas.microsoft.com/office/drawing/2014/main" id="{6B65A6CC-8FE4-487B-991B-29B0CF1C7965}"/>
              </a:ext>
            </a:extLst>
          </p:cNvPr>
          <p:cNvPicPr>
            <a:picLocks noChangeAspect="1"/>
          </p:cNvPicPr>
          <p:nvPr/>
        </p:nvPicPr>
        <p:blipFill>
          <a:blip r:embed="rId13"/>
          <a:stretch>
            <a:fillRect/>
          </a:stretch>
        </p:blipFill>
        <p:spPr>
          <a:xfrm>
            <a:off x="4876797" y="3989753"/>
            <a:ext cx="2438405" cy="228600"/>
          </a:xfrm>
          <a:prstGeom prst="rect">
            <a:avLst/>
          </a:prstGeom>
        </p:spPr>
      </p:pic>
      <p:pic>
        <p:nvPicPr>
          <p:cNvPr id="18" name="Picture 17">
            <a:extLst>
              <a:ext uri="{FF2B5EF4-FFF2-40B4-BE49-F238E27FC236}">
                <a16:creationId xmlns:a16="http://schemas.microsoft.com/office/drawing/2014/main" id="{A1EC95C3-64E4-4853-BFCA-5DE6539F9A6D}"/>
              </a:ext>
            </a:extLst>
          </p:cNvPr>
          <p:cNvPicPr>
            <a:picLocks noChangeAspect="1"/>
          </p:cNvPicPr>
          <p:nvPr/>
        </p:nvPicPr>
        <p:blipFill>
          <a:blip r:embed="rId14"/>
          <a:stretch>
            <a:fillRect/>
          </a:stretch>
        </p:blipFill>
        <p:spPr>
          <a:xfrm>
            <a:off x="4843849" y="4478299"/>
            <a:ext cx="2438405" cy="228600"/>
          </a:xfrm>
          <a:prstGeom prst="rect">
            <a:avLst/>
          </a:prstGeom>
        </p:spPr>
      </p:pic>
      <p:pic>
        <p:nvPicPr>
          <p:cNvPr id="19" name="Picture 18">
            <a:extLst>
              <a:ext uri="{FF2B5EF4-FFF2-40B4-BE49-F238E27FC236}">
                <a16:creationId xmlns:a16="http://schemas.microsoft.com/office/drawing/2014/main" id="{245CE587-1AB9-4EED-B207-857DC35B96B1}"/>
              </a:ext>
            </a:extLst>
          </p:cNvPr>
          <p:cNvPicPr>
            <a:picLocks noChangeAspect="1"/>
          </p:cNvPicPr>
          <p:nvPr/>
        </p:nvPicPr>
        <p:blipFill>
          <a:blip r:embed="rId15"/>
          <a:stretch>
            <a:fillRect/>
          </a:stretch>
        </p:blipFill>
        <p:spPr>
          <a:xfrm>
            <a:off x="3212919" y="4971458"/>
            <a:ext cx="736093" cy="266701"/>
          </a:xfrm>
          <a:prstGeom prst="rect">
            <a:avLst/>
          </a:prstGeom>
        </p:spPr>
      </p:pic>
    </p:spTree>
    <p:extLst>
      <p:ext uri="{BB962C8B-B14F-4D97-AF65-F5344CB8AC3E}">
        <p14:creationId xmlns:p14="http://schemas.microsoft.com/office/powerpoint/2010/main" val="268684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 refresher - states</a:t>
            </a:r>
          </a:p>
        </p:txBody>
      </p:sp>
      <p:sp>
        <p:nvSpPr>
          <p:cNvPr id="3" name="Content Placeholder 2"/>
          <p:cNvSpPr>
            <a:spLocks noGrp="1"/>
          </p:cNvSpPr>
          <p:nvPr>
            <p:ph idx="1"/>
          </p:nvPr>
        </p:nvSpPr>
        <p:spPr>
          <a:xfrm>
            <a:off x="1143000" y="2057400"/>
            <a:ext cx="9872871" cy="4525504"/>
          </a:xfrm>
        </p:spPr>
        <p:txBody>
          <a:bodyPr/>
          <a:lstStyle/>
          <a:p>
            <a:r>
              <a:rPr lang="en-US" dirty="0"/>
              <a:t>State is an element from Hilbert space       :</a:t>
            </a:r>
          </a:p>
          <a:p>
            <a:pPr marL="731520" lvl="1" indent="-457200">
              <a:buFont typeface="+mj-lt"/>
              <a:buAutoNum type="arabicPeriod"/>
            </a:pPr>
            <a:r>
              <a:rPr lang="en-US" dirty="0"/>
              <a:t>Vector space over     ; vectors are</a:t>
            </a:r>
          </a:p>
          <a:p>
            <a:pPr marL="731520" lvl="1" indent="-457200">
              <a:buFont typeface="+mj-lt"/>
              <a:buAutoNum type="arabicPeriod"/>
            </a:pPr>
            <a:r>
              <a:rPr lang="en-US" dirty="0"/>
              <a:t>Has an inner product               mapping pairs of vectors to     :</a:t>
            </a:r>
          </a:p>
          <a:p>
            <a:pPr lvl="2"/>
            <a:r>
              <a:rPr lang="en-US" sz="2200" dirty="0"/>
              <a:t>Positivity:                     for </a:t>
            </a:r>
          </a:p>
          <a:p>
            <a:pPr lvl="2"/>
            <a:r>
              <a:rPr lang="en-US" sz="2200" dirty="0"/>
              <a:t>Linearity:</a:t>
            </a:r>
          </a:p>
          <a:p>
            <a:pPr lvl="2"/>
            <a:r>
              <a:rPr lang="en-US" sz="2200" dirty="0"/>
              <a:t>Skew symmetry: </a:t>
            </a:r>
          </a:p>
          <a:p>
            <a:pPr marL="731520" lvl="1" indent="-457200">
              <a:buFont typeface="+mj-lt"/>
              <a:buAutoNum type="arabicPeriod"/>
            </a:pPr>
            <a:r>
              <a:rPr lang="en-US" dirty="0"/>
              <a:t>Complete in norm</a:t>
            </a:r>
          </a:p>
          <a:p>
            <a:r>
              <a:rPr lang="en-US" dirty="0"/>
              <a:t>Superposition:</a:t>
            </a:r>
          </a:p>
          <a:p>
            <a:endParaRPr lang="en-US" dirty="0"/>
          </a:p>
          <a:p>
            <a:r>
              <a:rPr lang="en-US" dirty="0"/>
              <a:t>Normalization:</a:t>
            </a:r>
          </a:p>
        </p:txBody>
      </p:sp>
      <p:pic>
        <p:nvPicPr>
          <p:cNvPr id="4" name="Picture 3">
            <a:extLst>
              <a:ext uri="{FF2B5EF4-FFF2-40B4-BE49-F238E27FC236}">
                <a16:creationId xmlns:a16="http://schemas.microsoft.com/office/drawing/2014/main" id="{D7AD13F1-2498-495A-98BF-AD49F2B15234}"/>
              </a:ext>
            </a:extLst>
          </p:cNvPr>
          <p:cNvPicPr>
            <a:picLocks noChangeAspect="1"/>
          </p:cNvPicPr>
          <p:nvPr/>
        </p:nvPicPr>
        <p:blipFill>
          <a:blip r:embed="rId2"/>
          <a:stretch>
            <a:fillRect/>
          </a:stretch>
        </p:blipFill>
        <p:spPr>
          <a:xfrm>
            <a:off x="6104238" y="2139263"/>
            <a:ext cx="316993" cy="190500"/>
          </a:xfrm>
          <a:prstGeom prst="rect">
            <a:avLst/>
          </a:prstGeom>
        </p:spPr>
      </p:pic>
      <p:pic>
        <p:nvPicPr>
          <p:cNvPr id="5" name="Picture 4">
            <a:extLst>
              <a:ext uri="{FF2B5EF4-FFF2-40B4-BE49-F238E27FC236}">
                <a16:creationId xmlns:a16="http://schemas.microsoft.com/office/drawing/2014/main" id="{0C5408E0-0D3B-476C-926E-2FA5C725EFB9}"/>
              </a:ext>
            </a:extLst>
          </p:cNvPr>
          <p:cNvPicPr>
            <a:picLocks noChangeAspect="1"/>
          </p:cNvPicPr>
          <p:nvPr/>
        </p:nvPicPr>
        <p:blipFill>
          <a:blip r:embed="rId3"/>
          <a:stretch>
            <a:fillRect/>
          </a:stretch>
        </p:blipFill>
        <p:spPr>
          <a:xfrm>
            <a:off x="3962482" y="2460540"/>
            <a:ext cx="164592" cy="190500"/>
          </a:xfrm>
          <a:prstGeom prst="rect">
            <a:avLst/>
          </a:prstGeom>
        </p:spPr>
      </p:pic>
      <p:pic>
        <p:nvPicPr>
          <p:cNvPr id="6" name="Picture 5">
            <a:extLst>
              <a:ext uri="{FF2B5EF4-FFF2-40B4-BE49-F238E27FC236}">
                <a16:creationId xmlns:a16="http://schemas.microsoft.com/office/drawing/2014/main" id="{5DEEE40B-446F-4562-BE2B-FEED59DF373F}"/>
              </a:ext>
            </a:extLst>
          </p:cNvPr>
          <p:cNvPicPr>
            <a:picLocks noChangeAspect="1"/>
          </p:cNvPicPr>
          <p:nvPr/>
        </p:nvPicPr>
        <p:blipFill>
          <a:blip r:embed="rId4"/>
          <a:stretch>
            <a:fillRect/>
          </a:stretch>
        </p:blipFill>
        <p:spPr>
          <a:xfrm>
            <a:off x="5551704" y="2428535"/>
            <a:ext cx="330709" cy="254509"/>
          </a:xfrm>
          <a:prstGeom prst="rect">
            <a:avLst/>
          </a:prstGeom>
        </p:spPr>
      </p:pic>
      <p:pic>
        <p:nvPicPr>
          <p:cNvPr id="12" name="Picture 11">
            <a:extLst>
              <a:ext uri="{FF2B5EF4-FFF2-40B4-BE49-F238E27FC236}">
                <a16:creationId xmlns:a16="http://schemas.microsoft.com/office/drawing/2014/main" id="{185616D9-A700-40B3-A75C-0C0F4FD245E9}"/>
              </a:ext>
            </a:extLst>
          </p:cNvPr>
          <p:cNvPicPr>
            <a:picLocks noChangeAspect="1"/>
          </p:cNvPicPr>
          <p:nvPr/>
        </p:nvPicPr>
        <p:blipFill>
          <a:blip r:embed="rId5"/>
          <a:stretch>
            <a:fillRect/>
          </a:stretch>
        </p:blipFill>
        <p:spPr>
          <a:xfrm>
            <a:off x="3321987" y="3162907"/>
            <a:ext cx="1066802" cy="254509"/>
          </a:xfrm>
          <a:prstGeom prst="rect">
            <a:avLst/>
          </a:prstGeom>
        </p:spPr>
      </p:pic>
      <p:pic>
        <p:nvPicPr>
          <p:cNvPr id="13" name="Picture 12">
            <a:extLst>
              <a:ext uri="{FF2B5EF4-FFF2-40B4-BE49-F238E27FC236}">
                <a16:creationId xmlns:a16="http://schemas.microsoft.com/office/drawing/2014/main" id="{F3D20F03-6AB5-4D95-BF32-168273C652E2}"/>
              </a:ext>
            </a:extLst>
          </p:cNvPr>
          <p:cNvPicPr>
            <a:picLocks noChangeAspect="1"/>
          </p:cNvPicPr>
          <p:nvPr/>
        </p:nvPicPr>
        <p:blipFill>
          <a:blip r:embed="rId6"/>
          <a:stretch>
            <a:fillRect/>
          </a:stretch>
        </p:blipFill>
        <p:spPr>
          <a:xfrm>
            <a:off x="4996246" y="3154669"/>
            <a:ext cx="762002" cy="254509"/>
          </a:xfrm>
          <a:prstGeom prst="rect">
            <a:avLst/>
          </a:prstGeom>
        </p:spPr>
      </p:pic>
      <p:pic>
        <p:nvPicPr>
          <p:cNvPr id="14" name="Picture 13">
            <a:extLst>
              <a:ext uri="{FF2B5EF4-FFF2-40B4-BE49-F238E27FC236}">
                <a16:creationId xmlns:a16="http://schemas.microsoft.com/office/drawing/2014/main" id="{886C3403-1312-4E2A-A240-012A698C20E9}"/>
              </a:ext>
            </a:extLst>
          </p:cNvPr>
          <p:cNvPicPr>
            <a:picLocks noChangeAspect="1"/>
          </p:cNvPicPr>
          <p:nvPr/>
        </p:nvPicPr>
        <p:blipFill>
          <a:blip r:embed="rId7"/>
          <a:stretch>
            <a:fillRect/>
          </a:stretch>
        </p:blipFill>
        <p:spPr>
          <a:xfrm>
            <a:off x="4396937" y="2785983"/>
            <a:ext cx="609601" cy="254509"/>
          </a:xfrm>
          <a:prstGeom prst="rect">
            <a:avLst/>
          </a:prstGeom>
        </p:spPr>
      </p:pic>
      <p:pic>
        <p:nvPicPr>
          <p:cNvPr id="15" name="Picture 14">
            <a:extLst>
              <a:ext uri="{FF2B5EF4-FFF2-40B4-BE49-F238E27FC236}">
                <a16:creationId xmlns:a16="http://schemas.microsoft.com/office/drawing/2014/main" id="{E9AD2B04-5018-4850-9CC7-99A285FBC796}"/>
              </a:ext>
            </a:extLst>
          </p:cNvPr>
          <p:cNvPicPr>
            <a:picLocks noChangeAspect="1"/>
          </p:cNvPicPr>
          <p:nvPr/>
        </p:nvPicPr>
        <p:blipFill>
          <a:blip r:embed="rId3"/>
          <a:stretch>
            <a:fillRect/>
          </a:stretch>
        </p:blipFill>
        <p:spPr>
          <a:xfrm>
            <a:off x="8202893" y="2809749"/>
            <a:ext cx="164592" cy="190500"/>
          </a:xfrm>
          <a:prstGeom prst="rect">
            <a:avLst/>
          </a:prstGeom>
        </p:spPr>
      </p:pic>
      <p:pic>
        <p:nvPicPr>
          <p:cNvPr id="16" name="Picture 15">
            <a:extLst>
              <a:ext uri="{FF2B5EF4-FFF2-40B4-BE49-F238E27FC236}">
                <a16:creationId xmlns:a16="http://schemas.microsoft.com/office/drawing/2014/main" id="{E0F9DB55-339D-4311-A0FE-CAC5A15DEFC7}"/>
              </a:ext>
            </a:extLst>
          </p:cNvPr>
          <p:cNvPicPr>
            <a:picLocks noChangeAspect="1"/>
          </p:cNvPicPr>
          <p:nvPr/>
        </p:nvPicPr>
        <p:blipFill>
          <a:blip r:embed="rId8"/>
          <a:stretch>
            <a:fillRect/>
          </a:stretch>
        </p:blipFill>
        <p:spPr>
          <a:xfrm>
            <a:off x="3305511" y="3548622"/>
            <a:ext cx="4393701" cy="254509"/>
          </a:xfrm>
          <a:prstGeom prst="rect">
            <a:avLst/>
          </a:prstGeom>
        </p:spPr>
      </p:pic>
      <p:pic>
        <p:nvPicPr>
          <p:cNvPr id="17" name="Picture 16">
            <a:extLst>
              <a:ext uri="{FF2B5EF4-FFF2-40B4-BE49-F238E27FC236}">
                <a16:creationId xmlns:a16="http://schemas.microsoft.com/office/drawing/2014/main" id="{C4B51726-2ADB-48FD-8A9F-829378DA4BBE}"/>
              </a:ext>
            </a:extLst>
          </p:cNvPr>
          <p:cNvPicPr>
            <a:picLocks noChangeAspect="1"/>
          </p:cNvPicPr>
          <p:nvPr/>
        </p:nvPicPr>
        <p:blipFill>
          <a:blip r:embed="rId9"/>
          <a:stretch>
            <a:fillRect/>
          </a:stretch>
        </p:blipFill>
        <p:spPr>
          <a:xfrm>
            <a:off x="4104493" y="3906741"/>
            <a:ext cx="1664211" cy="278893"/>
          </a:xfrm>
          <a:prstGeom prst="rect">
            <a:avLst/>
          </a:prstGeom>
        </p:spPr>
      </p:pic>
      <p:pic>
        <p:nvPicPr>
          <p:cNvPr id="18" name="Picture 17">
            <a:extLst>
              <a:ext uri="{FF2B5EF4-FFF2-40B4-BE49-F238E27FC236}">
                <a16:creationId xmlns:a16="http://schemas.microsoft.com/office/drawing/2014/main" id="{611FAF01-8F79-4157-B9DA-ADE4E76943E8}"/>
              </a:ext>
            </a:extLst>
          </p:cNvPr>
          <p:cNvPicPr>
            <a:picLocks noChangeAspect="1"/>
          </p:cNvPicPr>
          <p:nvPr/>
        </p:nvPicPr>
        <p:blipFill>
          <a:blip r:embed="rId10"/>
          <a:stretch>
            <a:fillRect/>
          </a:stretch>
        </p:blipFill>
        <p:spPr>
          <a:xfrm>
            <a:off x="4122946" y="4229130"/>
            <a:ext cx="1676403" cy="316993"/>
          </a:xfrm>
          <a:prstGeom prst="rect">
            <a:avLst/>
          </a:prstGeom>
        </p:spPr>
      </p:pic>
      <p:pic>
        <p:nvPicPr>
          <p:cNvPr id="19" name="Picture 18">
            <a:extLst>
              <a:ext uri="{FF2B5EF4-FFF2-40B4-BE49-F238E27FC236}">
                <a16:creationId xmlns:a16="http://schemas.microsoft.com/office/drawing/2014/main" id="{253100BE-AF5C-456E-AA0C-7A3552D83011}"/>
              </a:ext>
            </a:extLst>
          </p:cNvPr>
          <p:cNvPicPr>
            <a:picLocks noChangeAspect="1"/>
          </p:cNvPicPr>
          <p:nvPr/>
        </p:nvPicPr>
        <p:blipFill>
          <a:blip r:embed="rId11"/>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C151D777-D019-4F25-96E5-FEB410E2EC81}"/>
              </a:ext>
            </a:extLst>
          </p:cNvPr>
          <p:cNvPicPr>
            <a:picLocks noChangeAspect="1"/>
          </p:cNvPicPr>
          <p:nvPr/>
        </p:nvPicPr>
        <p:blipFill>
          <a:blip r:embed="rId12"/>
          <a:stretch>
            <a:fillRect/>
          </a:stretch>
        </p:blipFill>
        <p:spPr>
          <a:xfrm>
            <a:off x="3350382" y="4388792"/>
            <a:ext cx="3136398" cy="1078994"/>
          </a:xfrm>
          <a:prstGeom prst="rect">
            <a:avLst/>
          </a:prstGeom>
        </p:spPr>
      </p:pic>
      <p:pic>
        <p:nvPicPr>
          <p:cNvPr id="10" name="Picture 9">
            <a:extLst>
              <a:ext uri="{FF2B5EF4-FFF2-40B4-BE49-F238E27FC236}">
                <a16:creationId xmlns:a16="http://schemas.microsoft.com/office/drawing/2014/main" id="{72CB123F-AD1D-41C2-80BC-A440628DF5B9}"/>
              </a:ext>
            </a:extLst>
          </p:cNvPr>
          <p:cNvPicPr>
            <a:picLocks noChangeAspect="1"/>
          </p:cNvPicPr>
          <p:nvPr/>
        </p:nvPicPr>
        <p:blipFill>
          <a:blip r:embed="rId13"/>
          <a:stretch>
            <a:fillRect/>
          </a:stretch>
        </p:blipFill>
        <p:spPr>
          <a:xfrm>
            <a:off x="3350382" y="5708351"/>
            <a:ext cx="3403099" cy="316993"/>
          </a:xfrm>
          <a:prstGeom prst="rect">
            <a:avLst/>
          </a:prstGeom>
        </p:spPr>
      </p:pic>
    </p:spTree>
    <p:extLst>
      <p:ext uri="{BB962C8B-B14F-4D97-AF65-F5344CB8AC3E}">
        <p14:creationId xmlns:p14="http://schemas.microsoft.com/office/powerpoint/2010/main" val="133097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CF2CBD8-3ACE-4F24-8D10-6BFF165E0B02}"/>
              </a:ext>
            </a:extLst>
          </p:cNvPr>
          <p:cNvPicPr>
            <a:picLocks noChangeAspect="1"/>
          </p:cNvPicPr>
          <p:nvPr/>
        </p:nvPicPr>
        <p:blipFill>
          <a:blip r:embed="rId2"/>
          <a:stretch>
            <a:fillRect/>
          </a:stretch>
        </p:blipFill>
        <p:spPr>
          <a:xfrm>
            <a:off x="7611283" y="974122"/>
            <a:ext cx="4114800" cy="4941052"/>
          </a:xfrm>
          <a:prstGeom prst="rect">
            <a:avLst/>
          </a:prstGeom>
        </p:spPr>
      </p:pic>
      <p:sp>
        <p:nvSpPr>
          <p:cNvPr id="2" name="Title 1"/>
          <p:cNvSpPr>
            <a:spLocks noGrp="1"/>
          </p:cNvSpPr>
          <p:nvPr>
            <p:ph type="title"/>
          </p:nvPr>
        </p:nvSpPr>
        <p:spPr>
          <a:xfrm>
            <a:off x="1143000" y="609600"/>
            <a:ext cx="9875520" cy="1356360"/>
          </a:xfrm>
        </p:spPr>
        <p:txBody>
          <a:bodyPr/>
          <a:lstStyle/>
          <a:p>
            <a:r>
              <a:rPr lang="en-US" dirty="0"/>
              <a:t>QM refresher </a:t>
            </a:r>
            <a:r>
              <a:rPr lang="mr-IN" dirty="0"/>
              <a:t>–</a:t>
            </a:r>
            <a:r>
              <a:rPr lang="en-US" dirty="0"/>
              <a:t> states (QUBITS)</a:t>
            </a:r>
          </a:p>
        </p:txBody>
      </p:sp>
      <p:sp>
        <p:nvSpPr>
          <p:cNvPr id="3" name="Content Placeholder 2"/>
          <p:cNvSpPr>
            <a:spLocks noGrp="1"/>
          </p:cNvSpPr>
          <p:nvPr>
            <p:ph idx="1"/>
          </p:nvPr>
        </p:nvSpPr>
        <p:spPr>
          <a:xfrm>
            <a:off x="1143000" y="1965960"/>
            <a:ext cx="9872871" cy="4800600"/>
          </a:xfrm>
        </p:spPr>
        <p:txBody>
          <a:bodyPr>
            <a:normAutofit/>
          </a:bodyPr>
          <a:lstStyle/>
          <a:p>
            <a:r>
              <a:rPr lang="en-US" dirty="0"/>
              <a:t>State is an element from Hilbert space:</a:t>
            </a:r>
          </a:p>
          <a:p>
            <a:r>
              <a:rPr lang="en-US" dirty="0"/>
              <a:t>Orthonormal basis elements:</a:t>
            </a:r>
          </a:p>
          <a:p>
            <a:r>
              <a:rPr lang="en-US" dirty="0"/>
              <a:t>There are other bases:</a:t>
            </a:r>
          </a:p>
          <a:p>
            <a:endParaRPr lang="en-US" dirty="0"/>
          </a:p>
          <a:p>
            <a:pPr marL="45720" indent="0">
              <a:buNone/>
            </a:pPr>
            <a:endParaRPr lang="en-US" dirty="0"/>
          </a:p>
          <a:p>
            <a:endParaRPr lang="en-US" dirty="0"/>
          </a:p>
          <a:p>
            <a:r>
              <a:rPr lang="en-US" dirty="0"/>
              <a:t>Bloch sphere (up to the global phase):</a:t>
            </a:r>
          </a:p>
          <a:p>
            <a:endParaRPr lang="en-US" dirty="0"/>
          </a:p>
          <a:p>
            <a:r>
              <a:rPr lang="en-US" dirty="0"/>
              <a:t>Possible realizations: spin-½ particles, light polarizations, nuclear spins, Josephson junctions, quantum dots, </a:t>
            </a:r>
            <a:r>
              <a:rPr lang="mr-IN" dirty="0"/>
              <a:t>…</a:t>
            </a:r>
            <a:endParaRPr lang="en-US" dirty="0"/>
          </a:p>
        </p:txBody>
      </p:sp>
      <p:pic>
        <p:nvPicPr>
          <p:cNvPr id="4" name="Picture 3">
            <a:extLst>
              <a:ext uri="{FF2B5EF4-FFF2-40B4-BE49-F238E27FC236}">
                <a16:creationId xmlns:a16="http://schemas.microsoft.com/office/drawing/2014/main" id="{DEAA03D9-2678-492B-9A43-4D88A9B08136}"/>
              </a:ext>
            </a:extLst>
          </p:cNvPr>
          <p:cNvPicPr>
            <a:picLocks noChangeAspect="1"/>
          </p:cNvPicPr>
          <p:nvPr/>
        </p:nvPicPr>
        <p:blipFill>
          <a:blip r:embed="rId3"/>
          <a:stretch>
            <a:fillRect/>
          </a:stretch>
        </p:blipFill>
        <p:spPr>
          <a:xfrm>
            <a:off x="6212723" y="1997899"/>
            <a:ext cx="864110" cy="254509"/>
          </a:xfrm>
          <a:prstGeom prst="rect">
            <a:avLst/>
          </a:prstGeom>
        </p:spPr>
      </p:pic>
      <p:pic>
        <p:nvPicPr>
          <p:cNvPr id="5" name="Picture 4">
            <a:extLst>
              <a:ext uri="{FF2B5EF4-FFF2-40B4-BE49-F238E27FC236}">
                <a16:creationId xmlns:a16="http://schemas.microsoft.com/office/drawing/2014/main" id="{9BA3E020-8D9E-49AE-89A9-A4306BB90ECB}"/>
              </a:ext>
            </a:extLst>
          </p:cNvPr>
          <p:cNvPicPr>
            <a:picLocks noChangeAspect="1"/>
          </p:cNvPicPr>
          <p:nvPr/>
        </p:nvPicPr>
        <p:blipFill>
          <a:blip r:embed="rId4"/>
          <a:stretch>
            <a:fillRect/>
          </a:stretch>
        </p:blipFill>
        <p:spPr>
          <a:xfrm>
            <a:off x="5025595" y="2534257"/>
            <a:ext cx="723901" cy="228600"/>
          </a:xfrm>
          <a:prstGeom prst="rect">
            <a:avLst/>
          </a:prstGeom>
        </p:spPr>
      </p:pic>
      <p:pic>
        <p:nvPicPr>
          <p:cNvPr id="7" name="Picture 6">
            <a:extLst>
              <a:ext uri="{FF2B5EF4-FFF2-40B4-BE49-F238E27FC236}">
                <a16:creationId xmlns:a16="http://schemas.microsoft.com/office/drawing/2014/main" id="{37BC5EA4-0782-4E8E-BB1A-721AB209D43E}"/>
              </a:ext>
            </a:extLst>
          </p:cNvPr>
          <p:cNvPicPr>
            <a:picLocks noChangeAspect="1"/>
          </p:cNvPicPr>
          <p:nvPr/>
        </p:nvPicPr>
        <p:blipFill>
          <a:blip r:embed="rId5"/>
          <a:stretch>
            <a:fillRect/>
          </a:stretch>
        </p:blipFill>
        <p:spPr>
          <a:xfrm>
            <a:off x="1789512" y="4132923"/>
            <a:ext cx="5308103" cy="559309"/>
          </a:xfrm>
          <a:prstGeom prst="rect">
            <a:avLst/>
          </a:prstGeom>
        </p:spPr>
      </p:pic>
      <p:pic>
        <p:nvPicPr>
          <p:cNvPr id="6" name="Picture 5">
            <a:extLst>
              <a:ext uri="{FF2B5EF4-FFF2-40B4-BE49-F238E27FC236}">
                <a16:creationId xmlns:a16="http://schemas.microsoft.com/office/drawing/2014/main" id="{54885540-BDB8-44B2-9D99-72A6577F0F8C}"/>
              </a:ext>
            </a:extLst>
          </p:cNvPr>
          <p:cNvPicPr>
            <a:picLocks noChangeAspect="1"/>
          </p:cNvPicPr>
          <p:nvPr/>
        </p:nvPicPr>
        <p:blipFill>
          <a:blip r:embed="rId6"/>
          <a:stretch>
            <a:fillRect/>
          </a:stretch>
        </p:blipFill>
        <p:spPr>
          <a:xfrm>
            <a:off x="1792161" y="5226190"/>
            <a:ext cx="3416815" cy="571501"/>
          </a:xfrm>
          <a:prstGeom prst="rect">
            <a:avLst/>
          </a:prstGeom>
        </p:spPr>
      </p:pic>
      <p:pic>
        <p:nvPicPr>
          <p:cNvPr id="9" name="Picture 8">
            <a:extLst>
              <a:ext uri="{FF2B5EF4-FFF2-40B4-BE49-F238E27FC236}">
                <a16:creationId xmlns:a16="http://schemas.microsoft.com/office/drawing/2014/main" id="{21F9D7D1-CB41-41C7-B7D0-493F01142F5C}"/>
              </a:ext>
            </a:extLst>
          </p:cNvPr>
          <p:cNvPicPr>
            <a:picLocks noChangeAspect="1"/>
          </p:cNvPicPr>
          <p:nvPr/>
        </p:nvPicPr>
        <p:blipFill>
          <a:blip r:embed="rId7"/>
          <a:stretch>
            <a:fillRect/>
          </a:stretch>
        </p:blipFill>
        <p:spPr>
          <a:xfrm>
            <a:off x="1789512" y="3331154"/>
            <a:ext cx="4216917" cy="621793"/>
          </a:xfrm>
          <a:prstGeom prst="rect">
            <a:avLst/>
          </a:prstGeom>
        </p:spPr>
      </p:pic>
      <p:pic>
        <p:nvPicPr>
          <p:cNvPr id="14" name="Picture 13">
            <a:extLst>
              <a:ext uri="{FF2B5EF4-FFF2-40B4-BE49-F238E27FC236}">
                <a16:creationId xmlns:a16="http://schemas.microsoft.com/office/drawing/2014/main" id="{55DF44DD-B919-48D9-8047-A694DCE7BDDA}"/>
              </a:ext>
            </a:extLst>
          </p:cNvPr>
          <p:cNvPicPr>
            <a:picLocks noChangeAspect="1"/>
          </p:cNvPicPr>
          <p:nvPr/>
        </p:nvPicPr>
        <p:blipFill>
          <a:blip r:embed="rId8"/>
          <a:stretch>
            <a:fillRect/>
          </a:stretch>
        </p:blipFill>
        <p:spPr>
          <a:xfrm>
            <a:off x="9752700" y="2648557"/>
            <a:ext cx="126492" cy="202692"/>
          </a:xfrm>
          <a:prstGeom prst="rect">
            <a:avLst/>
          </a:prstGeom>
        </p:spPr>
      </p:pic>
      <p:pic>
        <p:nvPicPr>
          <p:cNvPr id="15" name="Picture 14">
            <a:extLst>
              <a:ext uri="{FF2B5EF4-FFF2-40B4-BE49-F238E27FC236}">
                <a16:creationId xmlns:a16="http://schemas.microsoft.com/office/drawing/2014/main" id="{167E85E3-3E2B-494B-83F7-D438B355FAC2}"/>
              </a:ext>
            </a:extLst>
          </p:cNvPr>
          <p:cNvPicPr>
            <a:picLocks noChangeAspect="1"/>
          </p:cNvPicPr>
          <p:nvPr/>
        </p:nvPicPr>
        <p:blipFill>
          <a:blip r:embed="rId9"/>
          <a:stretch>
            <a:fillRect/>
          </a:stretch>
        </p:blipFill>
        <p:spPr>
          <a:xfrm>
            <a:off x="10320192" y="3957349"/>
            <a:ext cx="164592" cy="240792"/>
          </a:xfrm>
          <a:prstGeom prst="rect">
            <a:avLst/>
          </a:prstGeom>
        </p:spPr>
      </p:pic>
      <p:pic>
        <p:nvPicPr>
          <p:cNvPr id="16" name="Picture 15">
            <a:extLst>
              <a:ext uri="{FF2B5EF4-FFF2-40B4-BE49-F238E27FC236}">
                <a16:creationId xmlns:a16="http://schemas.microsoft.com/office/drawing/2014/main" id="{D88A29AC-72BF-4098-B0B7-EDA4879BE50B}"/>
              </a:ext>
            </a:extLst>
          </p:cNvPr>
          <p:cNvPicPr>
            <a:picLocks noChangeAspect="1"/>
          </p:cNvPicPr>
          <p:nvPr/>
        </p:nvPicPr>
        <p:blipFill>
          <a:blip r:embed="rId10"/>
          <a:stretch>
            <a:fillRect/>
          </a:stretch>
        </p:blipFill>
        <p:spPr>
          <a:xfrm>
            <a:off x="11655979" y="4235850"/>
            <a:ext cx="140208" cy="140208"/>
          </a:xfrm>
          <a:prstGeom prst="rect">
            <a:avLst/>
          </a:prstGeom>
        </p:spPr>
      </p:pic>
      <p:pic>
        <p:nvPicPr>
          <p:cNvPr id="17" name="Picture 16">
            <a:extLst>
              <a:ext uri="{FF2B5EF4-FFF2-40B4-BE49-F238E27FC236}">
                <a16:creationId xmlns:a16="http://schemas.microsoft.com/office/drawing/2014/main" id="{93A2082F-3511-4D72-945A-1E54C8EB531D}"/>
              </a:ext>
            </a:extLst>
          </p:cNvPr>
          <p:cNvPicPr>
            <a:picLocks noChangeAspect="1"/>
          </p:cNvPicPr>
          <p:nvPr/>
        </p:nvPicPr>
        <p:blipFill>
          <a:blip r:embed="rId11"/>
          <a:stretch>
            <a:fillRect/>
          </a:stretch>
        </p:blipFill>
        <p:spPr>
          <a:xfrm>
            <a:off x="10415877" y="2812755"/>
            <a:ext cx="152400" cy="202692"/>
          </a:xfrm>
          <a:prstGeom prst="rect">
            <a:avLst/>
          </a:prstGeom>
        </p:spPr>
      </p:pic>
      <p:pic>
        <p:nvPicPr>
          <p:cNvPr id="18" name="Picture 17">
            <a:extLst>
              <a:ext uri="{FF2B5EF4-FFF2-40B4-BE49-F238E27FC236}">
                <a16:creationId xmlns:a16="http://schemas.microsoft.com/office/drawing/2014/main" id="{AF2F59AF-6429-4F82-8F6A-BF4B9AF77353}"/>
              </a:ext>
            </a:extLst>
          </p:cNvPr>
          <p:cNvPicPr>
            <a:picLocks noChangeAspect="1"/>
          </p:cNvPicPr>
          <p:nvPr/>
        </p:nvPicPr>
        <p:blipFill>
          <a:blip r:embed="rId12"/>
          <a:stretch>
            <a:fillRect/>
          </a:stretch>
        </p:blipFill>
        <p:spPr>
          <a:xfrm>
            <a:off x="9461754" y="1287780"/>
            <a:ext cx="126492" cy="140208"/>
          </a:xfrm>
          <a:prstGeom prst="rect">
            <a:avLst/>
          </a:prstGeom>
        </p:spPr>
      </p:pic>
    </p:spTree>
    <p:extLst>
      <p:ext uri="{BB962C8B-B14F-4D97-AF65-F5344CB8AC3E}">
        <p14:creationId xmlns:p14="http://schemas.microsoft.com/office/powerpoint/2010/main" val="58221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3CBE38C-713D-418E-9393-612C3D3CBA7F}"/>
              </a:ext>
            </a:extLst>
          </p:cNvPr>
          <p:cNvPicPr>
            <a:picLocks noChangeAspect="1"/>
          </p:cNvPicPr>
          <p:nvPr/>
        </p:nvPicPr>
        <p:blipFill>
          <a:blip r:embed="rId2"/>
          <a:stretch>
            <a:fillRect/>
          </a:stretch>
        </p:blipFill>
        <p:spPr>
          <a:xfrm>
            <a:off x="7611283" y="974122"/>
            <a:ext cx="4114800" cy="4941052"/>
          </a:xfrm>
          <a:prstGeom prst="rect">
            <a:avLst/>
          </a:prstGeom>
        </p:spPr>
      </p:pic>
      <p:sp>
        <p:nvSpPr>
          <p:cNvPr id="2" name="Title 1"/>
          <p:cNvSpPr>
            <a:spLocks noGrp="1"/>
          </p:cNvSpPr>
          <p:nvPr>
            <p:ph type="title"/>
          </p:nvPr>
        </p:nvSpPr>
        <p:spPr>
          <a:xfrm>
            <a:off x="1143000" y="609600"/>
            <a:ext cx="9875520" cy="1356360"/>
          </a:xfrm>
        </p:spPr>
        <p:txBody>
          <a:bodyPr/>
          <a:lstStyle/>
          <a:p>
            <a:r>
              <a:rPr lang="en-US" dirty="0"/>
              <a:t>QM refresher </a:t>
            </a:r>
            <a:r>
              <a:rPr lang="mr-IN" dirty="0"/>
              <a:t>–</a:t>
            </a:r>
            <a:r>
              <a:rPr lang="en-US" dirty="0"/>
              <a:t> states (QUBITS)</a:t>
            </a:r>
          </a:p>
        </p:txBody>
      </p:sp>
      <p:sp>
        <p:nvSpPr>
          <p:cNvPr id="3" name="Content Placeholder 2"/>
          <p:cNvSpPr>
            <a:spLocks noGrp="1"/>
          </p:cNvSpPr>
          <p:nvPr>
            <p:ph idx="1"/>
          </p:nvPr>
        </p:nvSpPr>
        <p:spPr>
          <a:xfrm>
            <a:off x="1143000" y="1965960"/>
            <a:ext cx="9872871" cy="4800600"/>
          </a:xfrm>
        </p:spPr>
        <p:txBody>
          <a:bodyPr>
            <a:normAutofit/>
          </a:bodyPr>
          <a:lstStyle/>
          <a:p>
            <a:r>
              <a:rPr lang="en-US" dirty="0"/>
              <a:t>State is an element from Hilbert space:</a:t>
            </a:r>
          </a:p>
          <a:p>
            <a:r>
              <a:rPr lang="en-US" dirty="0"/>
              <a:t>Orthonormal basis elements:</a:t>
            </a:r>
          </a:p>
          <a:p>
            <a:r>
              <a:rPr lang="en-US" dirty="0"/>
              <a:t>There are other bases:</a:t>
            </a:r>
          </a:p>
          <a:p>
            <a:endParaRPr lang="en-US" dirty="0"/>
          </a:p>
          <a:p>
            <a:pPr marL="45720" indent="0">
              <a:buNone/>
            </a:pPr>
            <a:endParaRPr lang="en-US" dirty="0"/>
          </a:p>
          <a:p>
            <a:endParaRPr lang="en-US" dirty="0"/>
          </a:p>
          <a:p>
            <a:r>
              <a:rPr lang="en-US" dirty="0"/>
              <a:t>Bloch sphere (up to the global phase):</a:t>
            </a:r>
          </a:p>
          <a:p>
            <a:endParaRPr lang="en-US" dirty="0"/>
          </a:p>
          <a:p>
            <a:r>
              <a:rPr lang="en-US" dirty="0"/>
              <a:t>Possible realizations: spin-½ particles, light polarizations, nuclear spins, Josephson junctions, quantum dots, </a:t>
            </a:r>
            <a:r>
              <a:rPr lang="mr-IN" dirty="0"/>
              <a:t>…</a:t>
            </a:r>
            <a:endParaRPr lang="en-US" dirty="0"/>
          </a:p>
        </p:txBody>
      </p:sp>
      <p:pic>
        <p:nvPicPr>
          <p:cNvPr id="4" name="Picture 3">
            <a:extLst>
              <a:ext uri="{FF2B5EF4-FFF2-40B4-BE49-F238E27FC236}">
                <a16:creationId xmlns:a16="http://schemas.microsoft.com/office/drawing/2014/main" id="{DEAA03D9-2678-492B-9A43-4D88A9B08136}"/>
              </a:ext>
            </a:extLst>
          </p:cNvPr>
          <p:cNvPicPr>
            <a:picLocks noChangeAspect="1"/>
          </p:cNvPicPr>
          <p:nvPr/>
        </p:nvPicPr>
        <p:blipFill>
          <a:blip r:embed="rId3"/>
          <a:stretch>
            <a:fillRect/>
          </a:stretch>
        </p:blipFill>
        <p:spPr>
          <a:xfrm>
            <a:off x="6212723" y="1997899"/>
            <a:ext cx="864110" cy="254509"/>
          </a:xfrm>
          <a:prstGeom prst="rect">
            <a:avLst/>
          </a:prstGeom>
        </p:spPr>
      </p:pic>
      <p:pic>
        <p:nvPicPr>
          <p:cNvPr id="5" name="Picture 4">
            <a:extLst>
              <a:ext uri="{FF2B5EF4-FFF2-40B4-BE49-F238E27FC236}">
                <a16:creationId xmlns:a16="http://schemas.microsoft.com/office/drawing/2014/main" id="{9BA3E020-8D9E-49AE-89A9-A4306BB90ECB}"/>
              </a:ext>
            </a:extLst>
          </p:cNvPr>
          <p:cNvPicPr>
            <a:picLocks noChangeAspect="1"/>
          </p:cNvPicPr>
          <p:nvPr/>
        </p:nvPicPr>
        <p:blipFill>
          <a:blip r:embed="rId4"/>
          <a:stretch>
            <a:fillRect/>
          </a:stretch>
        </p:blipFill>
        <p:spPr>
          <a:xfrm>
            <a:off x="5025595" y="2534257"/>
            <a:ext cx="723901" cy="228600"/>
          </a:xfrm>
          <a:prstGeom prst="rect">
            <a:avLst/>
          </a:prstGeom>
        </p:spPr>
      </p:pic>
      <p:pic>
        <p:nvPicPr>
          <p:cNvPr id="7" name="Picture 6">
            <a:extLst>
              <a:ext uri="{FF2B5EF4-FFF2-40B4-BE49-F238E27FC236}">
                <a16:creationId xmlns:a16="http://schemas.microsoft.com/office/drawing/2014/main" id="{37BC5EA4-0782-4E8E-BB1A-721AB209D43E}"/>
              </a:ext>
            </a:extLst>
          </p:cNvPr>
          <p:cNvPicPr>
            <a:picLocks noChangeAspect="1"/>
          </p:cNvPicPr>
          <p:nvPr/>
        </p:nvPicPr>
        <p:blipFill>
          <a:blip r:embed="rId5"/>
          <a:stretch>
            <a:fillRect/>
          </a:stretch>
        </p:blipFill>
        <p:spPr>
          <a:xfrm>
            <a:off x="1789512" y="4132923"/>
            <a:ext cx="5308103" cy="559309"/>
          </a:xfrm>
          <a:prstGeom prst="rect">
            <a:avLst/>
          </a:prstGeom>
        </p:spPr>
      </p:pic>
      <p:pic>
        <p:nvPicPr>
          <p:cNvPr id="6" name="Picture 5">
            <a:extLst>
              <a:ext uri="{FF2B5EF4-FFF2-40B4-BE49-F238E27FC236}">
                <a16:creationId xmlns:a16="http://schemas.microsoft.com/office/drawing/2014/main" id="{54885540-BDB8-44B2-9D99-72A6577F0F8C}"/>
              </a:ext>
            </a:extLst>
          </p:cNvPr>
          <p:cNvPicPr>
            <a:picLocks noChangeAspect="1"/>
          </p:cNvPicPr>
          <p:nvPr/>
        </p:nvPicPr>
        <p:blipFill>
          <a:blip r:embed="rId6"/>
          <a:stretch>
            <a:fillRect/>
          </a:stretch>
        </p:blipFill>
        <p:spPr>
          <a:xfrm>
            <a:off x="1792161" y="5226190"/>
            <a:ext cx="3416815" cy="571501"/>
          </a:xfrm>
          <a:prstGeom prst="rect">
            <a:avLst/>
          </a:prstGeom>
        </p:spPr>
      </p:pic>
      <p:pic>
        <p:nvPicPr>
          <p:cNvPr id="9" name="Picture 8">
            <a:extLst>
              <a:ext uri="{FF2B5EF4-FFF2-40B4-BE49-F238E27FC236}">
                <a16:creationId xmlns:a16="http://schemas.microsoft.com/office/drawing/2014/main" id="{21F9D7D1-CB41-41C7-B7D0-493F01142F5C}"/>
              </a:ext>
            </a:extLst>
          </p:cNvPr>
          <p:cNvPicPr>
            <a:picLocks noChangeAspect="1"/>
          </p:cNvPicPr>
          <p:nvPr/>
        </p:nvPicPr>
        <p:blipFill>
          <a:blip r:embed="rId7"/>
          <a:stretch>
            <a:fillRect/>
          </a:stretch>
        </p:blipFill>
        <p:spPr>
          <a:xfrm>
            <a:off x="1789512" y="3331154"/>
            <a:ext cx="4216917" cy="621793"/>
          </a:xfrm>
          <a:prstGeom prst="rect">
            <a:avLst/>
          </a:prstGeom>
        </p:spPr>
      </p:pic>
      <p:pic>
        <p:nvPicPr>
          <p:cNvPr id="16" name="Picture 15">
            <a:extLst>
              <a:ext uri="{FF2B5EF4-FFF2-40B4-BE49-F238E27FC236}">
                <a16:creationId xmlns:a16="http://schemas.microsoft.com/office/drawing/2014/main" id="{D88A29AC-72BF-4098-B0B7-EDA4879BE50B}"/>
              </a:ext>
            </a:extLst>
          </p:cNvPr>
          <p:cNvPicPr>
            <a:picLocks noChangeAspect="1"/>
          </p:cNvPicPr>
          <p:nvPr/>
        </p:nvPicPr>
        <p:blipFill>
          <a:blip r:embed="rId8"/>
          <a:stretch>
            <a:fillRect/>
          </a:stretch>
        </p:blipFill>
        <p:spPr>
          <a:xfrm>
            <a:off x="11655979" y="4235850"/>
            <a:ext cx="140208" cy="140208"/>
          </a:xfrm>
          <a:prstGeom prst="rect">
            <a:avLst/>
          </a:prstGeom>
        </p:spPr>
      </p:pic>
      <p:pic>
        <p:nvPicPr>
          <p:cNvPr id="17" name="Picture 16">
            <a:extLst>
              <a:ext uri="{FF2B5EF4-FFF2-40B4-BE49-F238E27FC236}">
                <a16:creationId xmlns:a16="http://schemas.microsoft.com/office/drawing/2014/main" id="{93A2082F-3511-4D72-945A-1E54C8EB531D}"/>
              </a:ext>
            </a:extLst>
          </p:cNvPr>
          <p:cNvPicPr>
            <a:picLocks noChangeAspect="1"/>
          </p:cNvPicPr>
          <p:nvPr/>
        </p:nvPicPr>
        <p:blipFill>
          <a:blip r:embed="rId9"/>
          <a:stretch>
            <a:fillRect/>
          </a:stretch>
        </p:blipFill>
        <p:spPr>
          <a:xfrm>
            <a:off x="10415877" y="2812755"/>
            <a:ext cx="152400" cy="202692"/>
          </a:xfrm>
          <a:prstGeom prst="rect">
            <a:avLst/>
          </a:prstGeom>
        </p:spPr>
      </p:pic>
      <p:pic>
        <p:nvPicPr>
          <p:cNvPr id="18" name="Picture 17">
            <a:extLst>
              <a:ext uri="{FF2B5EF4-FFF2-40B4-BE49-F238E27FC236}">
                <a16:creationId xmlns:a16="http://schemas.microsoft.com/office/drawing/2014/main" id="{AF2F59AF-6429-4F82-8F6A-BF4B9AF77353}"/>
              </a:ext>
            </a:extLst>
          </p:cNvPr>
          <p:cNvPicPr>
            <a:picLocks noChangeAspect="1"/>
          </p:cNvPicPr>
          <p:nvPr/>
        </p:nvPicPr>
        <p:blipFill>
          <a:blip r:embed="rId10"/>
          <a:stretch>
            <a:fillRect/>
          </a:stretch>
        </p:blipFill>
        <p:spPr>
          <a:xfrm>
            <a:off x="9461754" y="1287780"/>
            <a:ext cx="126492" cy="140208"/>
          </a:xfrm>
          <a:prstGeom prst="rect">
            <a:avLst/>
          </a:prstGeom>
        </p:spPr>
      </p:pic>
      <p:pic>
        <p:nvPicPr>
          <p:cNvPr id="19" name="Picture 18">
            <a:extLst>
              <a:ext uri="{FF2B5EF4-FFF2-40B4-BE49-F238E27FC236}">
                <a16:creationId xmlns:a16="http://schemas.microsoft.com/office/drawing/2014/main" id="{B393D4E4-3A74-4E1C-A67F-4759FAD37EB1}"/>
              </a:ext>
            </a:extLst>
          </p:cNvPr>
          <p:cNvPicPr>
            <a:picLocks noChangeAspect="1"/>
          </p:cNvPicPr>
          <p:nvPr/>
        </p:nvPicPr>
        <p:blipFill>
          <a:blip r:embed="rId11"/>
          <a:stretch>
            <a:fillRect/>
          </a:stretch>
        </p:blipFill>
        <p:spPr>
          <a:xfrm>
            <a:off x="9668683" y="1468374"/>
            <a:ext cx="254509" cy="228600"/>
          </a:xfrm>
          <a:prstGeom prst="rect">
            <a:avLst/>
          </a:prstGeom>
        </p:spPr>
      </p:pic>
      <p:pic>
        <p:nvPicPr>
          <p:cNvPr id="22" name="Picture 21">
            <a:extLst>
              <a:ext uri="{FF2B5EF4-FFF2-40B4-BE49-F238E27FC236}">
                <a16:creationId xmlns:a16="http://schemas.microsoft.com/office/drawing/2014/main" id="{EAF4B45D-4D36-416F-A2DE-0F8142DFC140}"/>
              </a:ext>
            </a:extLst>
          </p:cNvPr>
          <p:cNvPicPr>
            <a:picLocks noChangeAspect="1"/>
          </p:cNvPicPr>
          <p:nvPr/>
        </p:nvPicPr>
        <p:blipFill>
          <a:blip r:embed="rId12"/>
          <a:stretch>
            <a:fillRect/>
          </a:stretch>
        </p:blipFill>
        <p:spPr>
          <a:xfrm>
            <a:off x="9644438" y="5404775"/>
            <a:ext cx="254509" cy="228600"/>
          </a:xfrm>
          <a:prstGeom prst="rect">
            <a:avLst/>
          </a:prstGeom>
        </p:spPr>
      </p:pic>
    </p:spTree>
    <p:extLst>
      <p:ext uri="{BB962C8B-B14F-4D97-AF65-F5344CB8AC3E}">
        <p14:creationId xmlns:p14="http://schemas.microsoft.com/office/powerpoint/2010/main" val="242599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46C9CD7-A5F6-4514-B0D0-55D1AAEE4F98}"/>
              </a:ext>
            </a:extLst>
          </p:cNvPr>
          <p:cNvPicPr>
            <a:picLocks noChangeAspect="1"/>
          </p:cNvPicPr>
          <p:nvPr/>
        </p:nvPicPr>
        <p:blipFill>
          <a:blip r:embed="rId2"/>
          <a:stretch>
            <a:fillRect/>
          </a:stretch>
        </p:blipFill>
        <p:spPr>
          <a:xfrm>
            <a:off x="7611283" y="974122"/>
            <a:ext cx="4114800" cy="4941052"/>
          </a:xfrm>
          <a:prstGeom prst="rect">
            <a:avLst/>
          </a:prstGeom>
        </p:spPr>
      </p:pic>
      <p:sp>
        <p:nvSpPr>
          <p:cNvPr id="2" name="Title 1"/>
          <p:cNvSpPr>
            <a:spLocks noGrp="1"/>
          </p:cNvSpPr>
          <p:nvPr>
            <p:ph type="title"/>
          </p:nvPr>
        </p:nvSpPr>
        <p:spPr>
          <a:xfrm>
            <a:off x="1143000" y="609600"/>
            <a:ext cx="9875520" cy="1356360"/>
          </a:xfrm>
        </p:spPr>
        <p:txBody>
          <a:bodyPr/>
          <a:lstStyle/>
          <a:p>
            <a:r>
              <a:rPr lang="en-US" dirty="0"/>
              <a:t>QM refresher </a:t>
            </a:r>
            <a:r>
              <a:rPr lang="mr-IN" dirty="0"/>
              <a:t>–</a:t>
            </a:r>
            <a:r>
              <a:rPr lang="en-US" dirty="0"/>
              <a:t> states (QUBITS)</a:t>
            </a:r>
          </a:p>
        </p:txBody>
      </p:sp>
      <p:sp>
        <p:nvSpPr>
          <p:cNvPr id="3" name="Content Placeholder 2"/>
          <p:cNvSpPr>
            <a:spLocks noGrp="1"/>
          </p:cNvSpPr>
          <p:nvPr>
            <p:ph idx="1"/>
          </p:nvPr>
        </p:nvSpPr>
        <p:spPr>
          <a:xfrm>
            <a:off x="1143000" y="1965960"/>
            <a:ext cx="9872871" cy="4800600"/>
          </a:xfrm>
        </p:spPr>
        <p:txBody>
          <a:bodyPr>
            <a:normAutofit/>
          </a:bodyPr>
          <a:lstStyle/>
          <a:p>
            <a:r>
              <a:rPr lang="en-US" dirty="0"/>
              <a:t>State is an element from Hilbert space:</a:t>
            </a:r>
          </a:p>
          <a:p>
            <a:r>
              <a:rPr lang="en-US" dirty="0"/>
              <a:t>Orthonormal basis elements:</a:t>
            </a:r>
          </a:p>
          <a:p>
            <a:r>
              <a:rPr lang="en-US" dirty="0"/>
              <a:t>There are other bases:</a:t>
            </a:r>
          </a:p>
          <a:p>
            <a:endParaRPr lang="en-US" dirty="0"/>
          </a:p>
          <a:p>
            <a:pPr marL="45720" indent="0">
              <a:buNone/>
            </a:pPr>
            <a:endParaRPr lang="en-US" dirty="0"/>
          </a:p>
          <a:p>
            <a:endParaRPr lang="en-US" dirty="0"/>
          </a:p>
          <a:p>
            <a:r>
              <a:rPr lang="en-US" dirty="0"/>
              <a:t>Bloch sphere (up to the global phase):</a:t>
            </a:r>
          </a:p>
          <a:p>
            <a:endParaRPr lang="en-US" dirty="0"/>
          </a:p>
          <a:p>
            <a:r>
              <a:rPr lang="en-US" dirty="0"/>
              <a:t>Possible realizations: spin-½ particles, light polarizations, nuclear spins, Josephson junctions, quantum dots, </a:t>
            </a:r>
            <a:r>
              <a:rPr lang="mr-IN" dirty="0"/>
              <a:t>…</a:t>
            </a:r>
            <a:endParaRPr lang="en-US" dirty="0"/>
          </a:p>
        </p:txBody>
      </p:sp>
      <p:pic>
        <p:nvPicPr>
          <p:cNvPr id="4" name="Picture 3">
            <a:extLst>
              <a:ext uri="{FF2B5EF4-FFF2-40B4-BE49-F238E27FC236}">
                <a16:creationId xmlns:a16="http://schemas.microsoft.com/office/drawing/2014/main" id="{DEAA03D9-2678-492B-9A43-4D88A9B08136}"/>
              </a:ext>
            </a:extLst>
          </p:cNvPr>
          <p:cNvPicPr>
            <a:picLocks noChangeAspect="1"/>
          </p:cNvPicPr>
          <p:nvPr/>
        </p:nvPicPr>
        <p:blipFill>
          <a:blip r:embed="rId3"/>
          <a:stretch>
            <a:fillRect/>
          </a:stretch>
        </p:blipFill>
        <p:spPr>
          <a:xfrm>
            <a:off x="6212723" y="1997899"/>
            <a:ext cx="864110" cy="254509"/>
          </a:xfrm>
          <a:prstGeom prst="rect">
            <a:avLst/>
          </a:prstGeom>
        </p:spPr>
      </p:pic>
      <p:pic>
        <p:nvPicPr>
          <p:cNvPr id="5" name="Picture 4">
            <a:extLst>
              <a:ext uri="{FF2B5EF4-FFF2-40B4-BE49-F238E27FC236}">
                <a16:creationId xmlns:a16="http://schemas.microsoft.com/office/drawing/2014/main" id="{9BA3E020-8D9E-49AE-89A9-A4306BB90ECB}"/>
              </a:ext>
            </a:extLst>
          </p:cNvPr>
          <p:cNvPicPr>
            <a:picLocks noChangeAspect="1"/>
          </p:cNvPicPr>
          <p:nvPr/>
        </p:nvPicPr>
        <p:blipFill>
          <a:blip r:embed="rId4"/>
          <a:stretch>
            <a:fillRect/>
          </a:stretch>
        </p:blipFill>
        <p:spPr>
          <a:xfrm>
            <a:off x="5025595" y="2534257"/>
            <a:ext cx="723901" cy="228600"/>
          </a:xfrm>
          <a:prstGeom prst="rect">
            <a:avLst/>
          </a:prstGeom>
        </p:spPr>
      </p:pic>
      <p:pic>
        <p:nvPicPr>
          <p:cNvPr id="7" name="Picture 6">
            <a:extLst>
              <a:ext uri="{FF2B5EF4-FFF2-40B4-BE49-F238E27FC236}">
                <a16:creationId xmlns:a16="http://schemas.microsoft.com/office/drawing/2014/main" id="{37BC5EA4-0782-4E8E-BB1A-721AB209D43E}"/>
              </a:ext>
            </a:extLst>
          </p:cNvPr>
          <p:cNvPicPr>
            <a:picLocks noChangeAspect="1"/>
          </p:cNvPicPr>
          <p:nvPr/>
        </p:nvPicPr>
        <p:blipFill>
          <a:blip r:embed="rId5"/>
          <a:stretch>
            <a:fillRect/>
          </a:stretch>
        </p:blipFill>
        <p:spPr>
          <a:xfrm>
            <a:off x="1789512" y="4132923"/>
            <a:ext cx="5308103" cy="559309"/>
          </a:xfrm>
          <a:prstGeom prst="rect">
            <a:avLst/>
          </a:prstGeom>
        </p:spPr>
      </p:pic>
      <p:pic>
        <p:nvPicPr>
          <p:cNvPr id="6" name="Picture 5">
            <a:extLst>
              <a:ext uri="{FF2B5EF4-FFF2-40B4-BE49-F238E27FC236}">
                <a16:creationId xmlns:a16="http://schemas.microsoft.com/office/drawing/2014/main" id="{54885540-BDB8-44B2-9D99-72A6577F0F8C}"/>
              </a:ext>
            </a:extLst>
          </p:cNvPr>
          <p:cNvPicPr>
            <a:picLocks noChangeAspect="1"/>
          </p:cNvPicPr>
          <p:nvPr/>
        </p:nvPicPr>
        <p:blipFill>
          <a:blip r:embed="rId6"/>
          <a:stretch>
            <a:fillRect/>
          </a:stretch>
        </p:blipFill>
        <p:spPr>
          <a:xfrm>
            <a:off x="1792161" y="5226190"/>
            <a:ext cx="3416815" cy="571501"/>
          </a:xfrm>
          <a:prstGeom prst="rect">
            <a:avLst/>
          </a:prstGeom>
        </p:spPr>
      </p:pic>
      <p:pic>
        <p:nvPicPr>
          <p:cNvPr id="9" name="Picture 8">
            <a:extLst>
              <a:ext uri="{FF2B5EF4-FFF2-40B4-BE49-F238E27FC236}">
                <a16:creationId xmlns:a16="http://schemas.microsoft.com/office/drawing/2014/main" id="{21F9D7D1-CB41-41C7-B7D0-493F01142F5C}"/>
              </a:ext>
            </a:extLst>
          </p:cNvPr>
          <p:cNvPicPr>
            <a:picLocks noChangeAspect="1"/>
          </p:cNvPicPr>
          <p:nvPr/>
        </p:nvPicPr>
        <p:blipFill>
          <a:blip r:embed="rId7"/>
          <a:stretch>
            <a:fillRect/>
          </a:stretch>
        </p:blipFill>
        <p:spPr>
          <a:xfrm>
            <a:off x="1789512" y="3331154"/>
            <a:ext cx="4216917" cy="621793"/>
          </a:xfrm>
          <a:prstGeom prst="rect">
            <a:avLst/>
          </a:prstGeom>
        </p:spPr>
      </p:pic>
      <p:pic>
        <p:nvPicPr>
          <p:cNvPr id="16" name="Picture 15">
            <a:extLst>
              <a:ext uri="{FF2B5EF4-FFF2-40B4-BE49-F238E27FC236}">
                <a16:creationId xmlns:a16="http://schemas.microsoft.com/office/drawing/2014/main" id="{D88A29AC-72BF-4098-B0B7-EDA4879BE50B}"/>
              </a:ext>
            </a:extLst>
          </p:cNvPr>
          <p:cNvPicPr>
            <a:picLocks noChangeAspect="1"/>
          </p:cNvPicPr>
          <p:nvPr/>
        </p:nvPicPr>
        <p:blipFill>
          <a:blip r:embed="rId8"/>
          <a:stretch>
            <a:fillRect/>
          </a:stretch>
        </p:blipFill>
        <p:spPr>
          <a:xfrm>
            <a:off x="11655979" y="4235850"/>
            <a:ext cx="140208" cy="140208"/>
          </a:xfrm>
          <a:prstGeom prst="rect">
            <a:avLst/>
          </a:prstGeom>
        </p:spPr>
      </p:pic>
      <p:pic>
        <p:nvPicPr>
          <p:cNvPr id="17" name="Picture 16">
            <a:extLst>
              <a:ext uri="{FF2B5EF4-FFF2-40B4-BE49-F238E27FC236}">
                <a16:creationId xmlns:a16="http://schemas.microsoft.com/office/drawing/2014/main" id="{93A2082F-3511-4D72-945A-1E54C8EB531D}"/>
              </a:ext>
            </a:extLst>
          </p:cNvPr>
          <p:cNvPicPr>
            <a:picLocks noChangeAspect="1"/>
          </p:cNvPicPr>
          <p:nvPr/>
        </p:nvPicPr>
        <p:blipFill>
          <a:blip r:embed="rId9"/>
          <a:stretch>
            <a:fillRect/>
          </a:stretch>
        </p:blipFill>
        <p:spPr>
          <a:xfrm>
            <a:off x="10415877" y="2812755"/>
            <a:ext cx="152400" cy="202692"/>
          </a:xfrm>
          <a:prstGeom prst="rect">
            <a:avLst/>
          </a:prstGeom>
        </p:spPr>
      </p:pic>
      <p:pic>
        <p:nvPicPr>
          <p:cNvPr id="18" name="Picture 17">
            <a:extLst>
              <a:ext uri="{FF2B5EF4-FFF2-40B4-BE49-F238E27FC236}">
                <a16:creationId xmlns:a16="http://schemas.microsoft.com/office/drawing/2014/main" id="{AF2F59AF-6429-4F82-8F6A-BF4B9AF77353}"/>
              </a:ext>
            </a:extLst>
          </p:cNvPr>
          <p:cNvPicPr>
            <a:picLocks noChangeAspect="1"/>
          </p:cNvPicPr>
          <p:nvPr/>
        </p:nvPicPr>
        <p:blipFill>
          <a:blip r:embed="rId10"/>
          <a:stretch>
            <a:fillRect/>
          </a:stretch>
        </p:blipFill>
        <p:spPr>
          <a:xfrm>
            <a:off x="9461754" y="1287780"/>
            <a:ext cx="126492" cy="140208"/>
          </a:xfrm>
          <a:prstGeom prst="rect">
            <a:avLst/>
          </a:prstGeom>
        </p:spPr>
      </p:pic>
      <p:pic>
        <p:nvPicPr>
          <p:cNvPr id="19" name="Picture 18">
            <a:extLst>
              <a:ext uri="{FF2B5EF4-FFF2-40B4-BE49-F238E27FC236}">
                <a16:creationId xmlns:a16="http://schemas.microsoft.com/office/drawing/2014/main" id="{B393D4E4-3A74-4E1C-A67F-4759FAD37EB1}"/>
              </a:ext>
            </a:extLst>
          </p:cNvPr>
          <p:cNvPicPr>
            <a:picLocks noChangeAspect="1"/>
          </p:cNvPicPr>
          <p:nvPr/>
        </p:nvPicPr>
        <p:blipFill>
          <a:blip r:embed="rId11"/>
          <a:stretch>
            <a:fillRect/>
          </a:stretch>
        </p:blipFill>
        <p:spPr>
          <a:xfrm>
            <a:off x="9668683" y="1468374"/>
            <a:ext cx="254509" cy="228600"/>
          </a:xfrm>
          <a:prstGeom prst="rect">
            <a:avLst/>
          </a:prstGeom>
        </p:spPr>
      </p:pic>
      <p:pic>
        <p:nvPicPr>
          <p:cNvPr id="22" name="Picture 21">
            <a:extLst>
              <a:ext uri="{FF2B5EF4-FFF2-40B4-BE49-F238E27FC236}">
                <a16:creationId xmlns:a16="http://schemas.microsoft.com/office/drawing/2014/main" id="{EAF4B45D-4D36-416F-A2DE-0F8142DFC140}"/>
              </a:ext>
            </a:extLst>
          </p:cNvPr>
          <p:cNvPicPr>
            <a:picLocks noChangeAspect="1"/>
          </p:cNvPicPr>
          <p:nvPr/>
        </p:nvPicPr>
        <p:blipFill>
          <a:blip r:embed="rId12"/>
          <a:stretch>
            <a:fillRect/>
          </a:stretch>
        </p:blipFill>
        <p:spPr>
          <a:xfrm>
            <a:off x="9644438" y="5404775"/>
            <a:ext cx="254509" cy="228600"/>
          </a:xfrm>
          <a:prstGeom prst="rect">
            <a:avLst/>
          </a:prstGeom>
        </p:spPr>
      </p:pic>
      <p:pic>
        <p:nvPicPr>
          <p:cNvPr id="20" name="Picture 19">
            <a:extLst>
              <a:ext uri="{FF2B5EF4-FFF2-40B4-BE49-F238E27FC236}">
                <a16:creationId xmlns:a16="http://schemas.microsoft.com/office/drawing/2014/main" id="{13A55F3A-7C90-4AE1-8BBD-1DFB0B1BE4F2}"/>
              </a:ext>
            </a:extLst>
          </p:cNvPr>
          <p:cNvPicPr>
            <a:picLocks noChangeAspect="1"/>
          </p:cNvPicPr>
          <p:nvPr/>
        </p:nvPicPr>
        <p:blipFill>
          <a:blip r:embed="rId13"/>
          <a:stretch>
            <a:fillRect/>
          </a:stretch>
        </p:blipFill>
        <p:spPr>
          <a:xfrm>
            <a:off x="11567498" y="3681600"/>
            <a:ext cx="304801" cy="228600"/>
          </a:xfrm>
          <a:prstGeom prst="rect">
            <a:avLst/>
          </a:prstGeom>
        </p:spPr>
      </p:pic>
      <p:pic>
        <p:nvPicPr>
          <p:cNvPr id="21" name="Picture 20">
            <a:extLst>
              <a:ext uri="{FF2B5EF4-FFF2-40B4-BE49-F238E27FC236}">
                <a16:creationId xmlns:a16="http://schemas.microsoft.com/office/drawing/2014/main" id="{189B12ED-E717-4538-821E-8C305A3D2754}"/>
              </a:ext>
            </a:extLst>
          </p:cNvPr>
          <p:cNvPicPr>
            <a:picLocks noChangeAspect="1"/>
          </p:cNvPicPr>
          <p:nvPr/>
        </p:nvPicPr>
        <p:blipFill>
          <a:blip r:embed="rId14"/>
          <a:stretch>
            <a:fillRect/>
          </a:stretch>
        </p:blipFill>
        <p:spPr>
          <a:xfrm>
            <a:off x="7289978" y="3075022"/>
            <a:ext cx="304801" cy="228600"/>
          </a:xfrm>
          <a:prstGeom prst="rect">
            <a:avLst/>
          </a:prstGeom>
        </p:spPr>
      </p:pic>
    </p:spTree>
    <p:extLst>
      <p:ext uri="{BB962C8B-B14F-4D97-AF65-F5344CB8AC3E}">
        <p14:creationId xmlns:p14="http://schemas.microsoft.com/office/powerpoint/2010/main" val="152766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 refresher - Observables</a:t>
            </a:r>
          </a:p>
        </p:txBody>
      </p:sp>
      <p:sp>
        <p:nvSpPr>
          <p:cNvPr id="3" name="Content Placeholder 2"/>
          <p:cNvSpPr>
            <a:spLocks noGrp="1"/>
          </p:cNvSpPr>
          <p:nvPr>
            <p:ph idx="1"/>
          </p:nvPr>
        </p:nvSpPr>
        <p:spPr>
          <a:xfrm>
            <a:off x="1143000" y="2057400"/>
            <a:ext cx="10685477" cy="4335162"/>
          </a:xfrm>
        </p:spPr>
        <p:txBody>
          <a:bodyPr>
            <a:normAutofit/>
          </a:bodyPr>
          <a:lstStyle/>
          <a:p>
            <a:r>
              <a:rPr lang="en-US" dirty="0"/>
              <a:t>Observables are </a:t>
            </a:r>
            <a:r>
              <a:rPr lang="en-US" b="1" dirty="0">
                <a:solidFill>
                  <a:srgbClr val="FFC000"/>
                </a:solidFill>
              </a:rPr>
              <a:t>self-</a:t>
            </a:r>
            <a:r>
              <a:rPr lang="en-US" b="1" dirty="0" err="1">
                <a:solidFill>
                  <a:srgbClr val="FFC000"/>
                </a:solidFill>
              </a:rPr>
              <a:t>adjoint</a:t>
            </a:r>
            <a:r>
              <a:rPr lang="en-US" dirty="0"/>
              <a:t> operators (matrices)     , that map </a:t>
            </a:r>
          </a:p>
          <a:p>
            <a:r>
              <a:rPr lang="en-US" dirty="0"/>
              <a:t>Having state       , the average value is given by:</a:t>
            </a:r>
          </a:p>
          <a:p>
            <a:r>
              <a:rPr lang="en-US" dirty="0"/>
              <a:t>Observable has a decomposition:                           , </a:t>
            </a:r>
          </a:p>
          <a:p>
            <a:r>
              <a:rPr lang="en-US" dirty="0"/>
              <a:t>State can be also written in this basis:</a:t>
            </a:r>
          </a:p>
          <a:p>
            <a:endParaRPr lang="en-US" dirty="0"/>
          </a:p>
          <a:p>
            <a:r>
              <a:rPr lang="en-US" dirty="0"/>
              <a:t>Measurement in this basis gives result </a:t>
            </a:r>
            <a:r>
              <a:rPr lang="en-US" i="1" dirty="0"/>
              <a:t>j</a:t>
            </a:r>
            <a:r>
              <a:rPr lang="en-US" dirty="0"/>
              <a:t> with probability </a:t>
            </a:r>
          </a:p>
          <a:p>
            <a:r>
              <a:rPr lang="en-US" dirty="0"/>
              <a:t>State after measurement:</a:t>
            </a:r>
          </a:p>
          <a:p>
            <a:r>
              <a:rPr lang="en-US" dirty="0"/>
              <a:t>States unique up to global phase:                         (states are equivalent classes – rays)</a:t>
            </a:r>
            <a:br>
              <a:rPr lang="en-US" dirty="0"/>
            </a:br>
            <a:r>
              <a:rPr lang="en-US" dirty="0" err="1"/>
              <a:t>Unitaries</a:t>
            </a:r>
            <a:r>
              <a:rPr lang="en-US" dirty="0"/>
              <a:t> as well</a:t>
            </a:r>
          </a:p>
        </p:txBody>
      </p:sp>
      <p:pic>
        <p:nvPicPr>
          <p:cNvPr id="5" name="Picture 4">
            <a:extLst>
              <a:ext uri="{FF2B5EF4-FFF2-40B4-BE49-F238E27FC236}">
                <a16:creationId xmlns:a16="http://schemas.microsoft.com/office/drawing/2014/main" id="{0A9DAFDF-DF39-485B-828B-7317C05F0E71}"/>
              </a:ext>
            </a:extLst>
          </p:cNvPr>
          <p:cNvPicPr>
            <a:picLocks noChangeAspect="1"/>
          </p:cNvPicPr>
          <p:nvPr/>
        </p:nvPicPr>
        <p:blipFill>
          <a:blip r:embed="rId2"/>
          <a:stretch>
            <a:fillRect/>
          </a:stretch>
        </p:blipFill>
        <p:spPr>
          <a:xfrm>
            <a:off x="7378447" y="2153169"/>
            <a:ext cx="178308" cy="178308"/>
          </a:xfrm>
          <a:prstGeom prst="rect">
            <a:avLst/>
          </a:prstGeom>
        </p:spPr>
      </p:pic>
      <p:pic>
        <p:nvPicPr>
          <p:cNvPr id="6" name="Picture 5">
            <a:extLst>
              <a:ext uri="{FF2B5EF4-FFF2-40B4-BE49-F238E27FC236}">
                <a16:creationId xmlns:a16="http://schemas.microsoft.com/office/drawing/2014/main" id="{8D0B62E4-14DF-483B-8C94-4C041031343E}"/>
              </a:ext>
            </a:extLst>
          </p:cNvPr>
          <p:cNvPicPr>
            <a:picLocks noChangeAspect="1"/>
          </p:cNvPicPr>
          <p:nvPr/>
        </p:nvPicPr>
        <p:blipFill>
          <a:blip r:embed="rId3"/>
          <a:stretch>
            <a:fillRect/>
          </a:stretch>
        </p:blipFill>
        <p:spPr>
          <a:xfrm>
            <a:off x="3083536" y="2605554"/>
            <a:ext cx="330709" cy="254509"/>
          </a:xfrm>
          <a:prstGeom prst="rect">
            <a:avLst/>
          </a:prstGeom>
        </p:spPr>
      </p:pic>
      <p:pic>
        <p:nvPicPr>
          <p:cNvPr id="8" name="Picture 7">
            <a:extLst>
              <a:ext uri="{FF2B5EF4-FFF2-40B4-BE49-F238E27FC236}">
                <a16:creationId xmlns:a16="http://schemas.microsoft.com/office/drawing/2014/main" id="{18ABC2F4-6326-454D-8E0C-039F7EE54DC9}"/>
              </a:ext>
            </a:extLst>
          </p:cNvPr>
          <p:cNvPicPr>
            <a:picLocks noChangeAspect="1"/>
          </p:cNvPicPr>
          <p:nvPr/>
        </p:nvPicPr>
        <p:blipFill>
          <a:blip r:embed="rId4"/>
          <a:stretch>
            <a:fillRect/>
          </a:stretch>
        </p:blipFill>
        <p:spPr>
          <a:xfrm>
            <a:off x="5594665" y="3048274"/>
            <a:ext cx="1574295" cy="559309"/>
          </a:xfrm>
          <a:prstGeom prst="rect">
            <a:avLst/>
          </a:prstGeom>
        </p:spPr>
      </p:pic>
      <p:pic>
        <p:nvPicPr>
          <p:cNvPr id="10" name="Picture 9">
            <a:extLst>
              <a:ext uri="{FF2B5EF4-FFF2-40B4-BE49-F238E27FC236}">
                <a16:creationId xmlns:a16="http://schemas.microsoft.com/office/drawing/2014/main" id="{5C9422F0-6F08-4173-AFF7-265058431402}"/>
              </a:ext>
            </a:extLst>
          </p:cNvPr>
          <p:cNvPicPr>
            <a:picLocks noChangeAspect="1"/>
          </p:cNvPicPr>
          <p:nvPr/>
        </p:nvPicPr>
        <p:blipFill>
          <a:blip r:embed="rId5"/>
          <a:stretch>
            <a:fillRect/>
          </a:stretch>
        </p:blipFill>
        <p:spPr>
          <a:xfrm>
            <a:off x="1788895" y="3945326"/>
            <a:ext cx="1459995" cy="559309"/>
          </a:xfrm>
          <a:prstGeom prst="rect">
            <a:avLst/>
          </a:prstGeom>
        </p:spPr>
      </p:pic>
      <p:pic>
        <p:nvPicPr>
          <p:cNvPr id="11" name="Picture 10">
            <a:extLst>
              <a:ext uri="{FF2B5EF4-FFF2-40B4-BE49-F238E27FC236}">
                <a16:creationId xmlns:a16="http://schemas.microsoft.com/office/drawing/2014/main" id="{358E24EF-DE76-4E82-86CD-3B91762796FB}"/>
              </a:ext>
            </a:extLst>
          </p:cNvPr>
          <p:cNvPicPr>
            <a:picLocks noChangeAspect="1"/>
          </p:cNvPicPr>
          <p:nvPr/>
        </p:nvPicPr>
        <p:blipFill>
          <a:blip r:embed="rId6"/>
          <a:stretch>
            <a:fillRect/>
          </a:stretch>
        </p:blipFill>
        <p:spPr>
          <a:xfrm>
            <a:off x="8195723" y="4472455"/>
            <a:ext cx="1231395" cy="342901"/>
          </a:xfrm>
          <a:prstGeom prst="rect">
            <a:avLst/>
          </a:prstGeom>
        </p:spPr>
      </p:pic>
      <p:pic>
        <p:nvPicPr>
          <p:cNvPr id="12" name="Picture 11">
            <a:extLst>
              <a:ext uri="{FF2B5EF4-FFF2-40B4-BE49-F238E27FC236}">
                <a16:creationId xmlns:a16="http://schemas.microsoft.com/office/drawing/2014/main" id="{BF84066F-8AA4-426F-B22A-AA0E6F9D70D1}"/>
              </a:ext>
            </a:extLst>
          </p:cNvPr>
          <p:cNvPicPr>
            <a:picLocks noChangeAspect="1"/>
          </p:cNvPicPr>
          <p:nvPr/>
        </p:nvPicPr>
        <p:blipFill>
          <a:blip r:embed="rId7"/>
          <a:stretch>
            <a:fillRect/>
          </a:stretch>
        </p:blipFill>
        <p:spPr>
          <a:xfrm>
            <a:off x="4601440" y="5005854"/>
            <a:ext cx="266701" cy="254509"/>
          </a:xfrm>
          <a:prstGeom prst="rect">
            <a:avLst/>
          </a:prstGeom>
        </p:spPr>
      </p:pic>
      <p:pic>
        <p:nvPicPr>
          <p:cNvPr id="13" name="Picture 12">
            <a:extLst>
              <a:ext uri="{FF2B5EF4-FFF2-40B4-BE49-F238E27FC236}">
                <a16:creationId xmlns:a16="http://schemas.microsoft.com/office/drawing/2014/main" id="{A16C6A2D-F197-4787-AA62-98B95DC35EA5}"/>
              </a:ext>
            </a:extLst>
          </p:cNvPr>
          <p:cNvPicPr>
            <a:picLocks noChangeAspect="1"/>
          </p:cNvPicPr>
          <p:nvPr/>
        </p:nvPicPr>
        <p:blipFill>
          <a:blip r:embed="rId8"/>
          <a:stretch>
            <a:fillRect/>
          </a:stretch>
        </p:blipFill>
        <p:spPr>
          <a:xfrm>
            <a:off x="8927514" y="2153169"/>
            <a:ext cx="2031496" cy="254509"/>
          </a:xfrm>
          <a:prstGeom prst="rect">
            <a:avLst/>
          </a:prstGeom>
        </p:spPr>
      </p:pic>
      <p:pic>
        <p:nvPicPr>
          <p:cNvPr id="14" name="Picture 13">
            <a:extLst>
              <a:ext uri="{FF2B5EF4-FFF2-40B4-BE49-F238E27FC236}">
                <a16:creationId xmlns:a16="http://schemas.microsoft.com/office/drawing/2014/main" id="{76FC64D0-6178-4E86-9322-44B1B187CE3B}"/>
              </a:ext>
            </a:extLst>
          </p:cNvPr>
          <p:cNvPicPr>
            <a:picLocks noChangeAspect="1"/>
          </p:cNvPicPr>
          <p:nvPr/>
        </p:nvPicPr>
        <p:blipFill>
          <a:blip r:embed="rId9"/>
          <a:stretch>
            <a:fillRect/>
          </a:stretch>
        </p:blipFill>
        <p:spPr>
          <a:xfrm>
            <a:off x="5594665" y="5431812"/>
            <a:ext cx="1307595" cy="316993"/>
          </a:xfrm>
          <a:prstGeom prst="rect">
            <a:avLst/>
          </a:prstGeom>
        </p:spPr>
      </p:pic>
      <p:pic>
        <p:nvPicPr>
          <p:cNvPr id="15" name="Picture 14">
            <a:extLst>
              <a:ext uri="{FF2B5EF4-FFF2-40B4-BE49-F238E27FC236}">
                <a16:creationId xmlns:a16="http://schemas.microsoft.com/office/drawing/2014/main" id="{A5C9FCEC-0C19-481A-88FF-9F6902F118F4}"/>
              </a:ext>
            </a:extLst>
          </p:cNvPr>
          <p:cNvPicPr>
            <a:picLocks noChangeAspect="1"/>
          </p:cNvPicPr>
          <p:nvPr/>
        </p:nvPicPr>
        <p:blipFill>
          <a:blip r:embed="rId10"/>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97D9FAC7-EB71-4178-A7E9-7600FD0A3F1C}"/>
              </a:ext>
            </a:extLst>
          </p:cNvPr>
          <p:cNvPicPr>
            <a:picLocks noChangeAspect="1"/>
          </p:cNvPicPr>
          <p:nvPr/>
        </p:nvPicPr>
        <p:blipFill>
          <a:blip r:embed="rId11"/>
          <a:stretch>
            <a:fillRect/>
          </a:stretch>
        </p:blipFill>
        <p:spPr>
          <a:xfrm>
            <a:off x="7382628" y="3127453"/>
            <a:ext cx="659893" cy="278893"/>
          </a:xfrm>
          <a:prstGeom prst="rect">
            <a:avLst/>
          </a:prstGeom>
        </p:spPr>
      </p:pic>
      <p:pic>
        <p:nvPicPr>
          <p:cNvPr id="7" name="Picture 6">
            <a:extLst>
              <a:ext uri="{FF2B5EF4-FFF2-40B4-BE49-F238E27FC236}">
                <a16:creationId xmlns:a16="http://schemas.microsoft.com/office/drawing/2014/main" id="{2AA08A30-0B37-4CFC-B87C-1ED6F6E1CD73}"/>
              </a:ext>
            </a:extLst>
          </p:cNvPr>
          <p:cNvPicPr>
            <a:picLocks noChangeAspect="1"/>
          </p:cNvPicPr>
          <p:nvPr/>
        </p:nvPicPr>
        <p:blipFill>
          <a:blip r:embed="rId12"/>
          <a:stretch>
            <a:fillRect/>
          </a:stretch>
        </p:blipFill>
        <p:spPr>
          <a:xfrm>
            <a:off x="7139474" y="2624745"/>
            <a:ext cx="3326899" cy="278893"/>
          </a:xfrm>
          <a:prstGeom prst="rect">
            <a:avLst/>
          </a:prstGeom>
        </p:spPr>
      </p:pic>
      <p:pic>
        <p:nvPicPr>
          <p:cNvPr id="16" name="Picture 15">
            <a:extLst>
              <a:ext uri="{FF2B5EF4-FFF2-40B4-BE49-F238E27FC236}">
                <a16:creationId xmlns:a16="http://schemas.microsoft.com/office/drawing/2014/main" id="{4EFF90C3-A826-4AA9-85A9-6049ABD91ACA}"/>
              </a:ext>
            </a:extLst>
          </p:cNvPr>
          <p:cNvPicPr>
            <a:picLocks noChangeAspect="1"/>
          </p:cNvPicPr>
          <p:nvPr/>
        </p:nvPicPr>
        <p:blipFill>
          <a:blip r:embed="rId13"/>
          <a:stretch>
            <a:fillRect/>
          </a:stretch>
        </p:blipFill>
        <p:spPr>
          <a:xfrm>
            <a:off x="3559672" y="5740416"/>
            <a:ext cx="1040894" cy="266701"/>
          </a:xfrm>
          <a:prstGeom prst="rect">
            <a:avLst/>
          </a:prstGeom>
        </p:spPr>
      </p:pic>
    </p:spTree>
    <p:extLst>
      <p:ext uri="{BB962C8B-B14F-4D97-AF65-F5344CB8AC3E}">
        <p14:creationId xmlns:p14="http://schemas.microsoft.com/office/powerpoint/2010/main" val="693858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 refresher - evolutions</a:t>
            </a:r>
          </a:p>
        </p:txBody>
      </p:sp>
      <p:sp>
        <p:nvSpPr>
          <p:cNvPr id="3" name="Content Placeholder 2"/>
          <p:cNvSpPr>
            <a:spLocks noGrp="1"/>
          </p:cNvSpPr>
          <p:nvPr>
            <p:ph idx="1"/>
          </p:nvPr>
        </p:nvSpPr>
        <p:spPr/>
        <p:txBody>
          <a:bodyPr/>
          <a:lstStyle/>
          <a:p>
            <a:r>
              <a:rPr lang="en-US" dirty="0"/>
              <a:t>Changes to systems are described similarly as in the probabilistic case:</a:t>
            </a:r>
          </a:p>
          <a:p>
            <a:r>
              <a:rPr lang="en-US" dirty="0"/>
              <a:t>Here </a:t>
            </a:r>
            <a:r>
              <a:rPr lang="en-US" i="1" dirty="0"/>
              <a:t>U</a:t>
            </a:r>
            <a:r>
              <a:rPr lang="en-US" dirty="0"/>
              <a:t> is a </a:t>
            </a:r>
            <a:r>
              <a:rPr lang="en-US" dirty="0">
                <a:solidFill>
                  <a:srgbClr val="FFC000"/>
                </a:solidFill>
              </a:rPr>
              <a:t>unitary</a:t>
            </a:r>
            <a:r>
              <a:rPr lang="en-US" dirty="0"/>
              <a:t> operator (matrix), i.e. </a:t>
            </a:r>
          </a:p>
          <a:p>
            <a:r>
              <a:rPr lang="en-US" dirty="0" err="1"/>
              <a:t>Unitarity</a:t>
            </a:r>
            <a:r>
              <a:rPr lang="en-US" dirty="0"/>
              <a:t> conserves normalization and makes computation reversible</a:t>
            </a:r>
          </a:p>
          <a:p>
            <a:r>
              <a:rPr lang="en-US" dirty="0"/>
              <a:t>So what we want to find is </a:t>
            </a:r>
            <a:r>
              <a:rPr lang="en-US" i="1" dirty="0"/>
              <a:t>U</a:t>
            </a:r>
            <a:r>
              <a:rPr lang="en-US" dirty="0"/>
              <a:t> such that</a:t>
            </a:r>
          </a:p>
          <a:p>
            <a:r>
              <a:rPr lang="en-US" dirty="0"/>
              <a:t>Let us try:</a:t>
            </a:r>
          </a:p>
          <a:p>
            <a:pPr lvl="1"/>
            <a:endParaRPr lang="en-US" dirty="0"/>
          </a:p>
          <a:p>
            <a:pPr marL="274320" lvl="1" indent="0">
              <a:buNone/>
            </a:pPr>
            <a:endParaRPr lang="en-US" dirty="0"/>
          </a:p>
          <a:p>
            <a:r>
              <a:rPr lang="en-US" dirty="0"/>
              <a:t>It is unitary             !</a:t>
            </a:r>
          </a:p>
          <a:p>
            <a:endParaRPr lang="en-US" dirty="0"/>
          </a:p>
        </p:txBody>
      </p:sp>
      <p:pic>
        <p:nvPicPr>
          <p:cNvPr id="4" name="Picture 3">
            <a:extLst>
              <a:ext uri="{FF2B5EF4-FFF2-40B4-BE49-F238E27FC236}">
                <a16:creationId xmlns:a16="http://schemas.microsoft.com/office/drawing/2014/main" id="{979389B1-2160-4B38-A592-BBC3A2E7538D}"/>
              </a:ext>
            </a:extLst>
          </p:cNvPr>
          <p:cNvPicPr>
            <a:picLocks noChangeAspect="1"/>
          </p:cNvPicPr>
          <p:nvPr/>
        </p:nvPicPr>
        <p:blipFill>
          <a:blip r:embed="rId2"/>
          <a:stretch>
            <a:fillRect/>
          </a:stretch>
        </p:blipFill>
        <p:spPr>
          <a:xfrm>
            <a:off x="9917290" y="2148354"/>
            <a:ext cx="559309" cy="254509"/>
          </a:xfrm>
          <a:prstGeom prst="rect">
            <a:avLst/>
          </a:prstGeom>
        </p:spPr>
      </p:pic>
      <p:pic>
        <p:nvPicPr>
          <p:cNvPr id="5" name="Picture 4">
            <a:extLst>
              <a:ext uri="{FF2B5EF4-FFF2-40B4-BE49-F238E27FC236}">
                <a16:creationId xmlns:a16="http://schemas.microsoft.com/office/drawing/2014/main" id="{6018A553-980E-41F5-A69D-3AE52C2AD214}"/>
              </a:ext>
            </a:extLst>
          </p:cNvPr>
          <p:cNvPicPr>
            <a:picLocks noChangeAspect="1"/>
          </p:cNvPicPr>
          <p:nvPr/>
        </p:nvPicPr>
        <p:blipFill>
          <a:blip r:embed="rId3"/>
          <a:stretch>
            <a:fillRect/>
          </a:stretch>
        </p:blipFill>
        <p:spPr>
          <a:xfrm>
            <a:off x="6320304" y="2547504"/>
            <a:ext cx="902210" cy="266701"/>
          </a:xfrm>
          <a:prstGeom prst="rect">
            <a:avLst/>
          </a:prstGeom>
        </p:spPr>
      </p:pic>
      <p:pic>
        <p:nvPicPr>
          <p:cNvPr id="6" name="Picture 5">
            <a:extLst>
              <a:ext uri="{FF2B5EF4-FFF2-40B4-BE49-F238E27FC236}">
                <a16:creationId xmlns:a16="http://schemas.microsoft.com/office/drawing/2014/main" id="{A93DCC4D-B209-4FED-BF33-4F81DCE18AC4}"/>
              </a:ext>
            </a:extLst>
          </p:cNvPr>
          <p:cNvPicPr>
            <a:picLocks noChangeAspect="1"/>
          </p:cNvPicPr>
          <p:nvPr/>
        </p:nvPicPr>
        <p:blipFill>
          <a:blip r:embed="rId4"/>
          <a:stretch>
            <a:fillRect/>
          </a:stretch>
        </p:blipFill>
        <p:spPr>
          <a:xfrm>
            <a:off x="6128950" y="3514708"/>
            <a:ext cx="1130810" cy="254509"/>
          </a:xfrm>
          <a:prstGeom prst="rect">
            <a:avLst/>
          </a:prstGeom>
        </p:spPr>
      </p:pic>
      <p:pic>
        <p:nvPicPr>
          <p:cNvPr id="7" name="Picture 6">
            <a:extLst>
              <a:ext uri="{FF2B5EF4-FFF2-40B4-BE49-F238E27FC236}">
                <a16:creationId xmlns:a16="http://schemas.microsoft.com/office/drawing/2014/main" id="{E569CFD8-4242-4507-BBB5-488BEAD38737}"/>
              </a:ext>
            </a:extLst>
          </p:cNvPr>
          <p:cNvPicPr>
            <a:picLocks noChangeAspect="1"/>
          </p:cNvPicPr>
          <p:nvPr/>
        </p:nvPicPr>
        <p:blipFill>
          <a:blip r:embed="rId5"/>
          <a:stretch>
            <a:fillRect/>
          </a:stretch>
        </p:blipFill>
        <p:spPr>
          <a:xfrm>
            <a:off x="2894637" y="5191141"/>
            <a:ext cx="736093" cy="266701"/>
          </a:xfrm>
          <a:prstGeom prst="rect">
            <a:avLst/>
          </a:prstGeom>
        </p:spPr>
      </p:pic>
      <p:pic>
        <p:nvPicPr>
          <p:cNvPr id="9" name="Picture 8">
            <a:extLst>
              <a:ext uri="{FF2B5EF4-FFF2-40B4-BE49-F238E27FC236}">
                <a16:creationId xmlns:a16="http://schemas.microsoft.com/office/drawing/2014/main" id="{4502AC6D-099C-4A44-BACD-7F46C7FE05D4}"/>
              </a:ext>
            </a:extLst>
          </p:cNvPr>
          <p:cNvPicPr>
            <a:picLocks noChangeAspect="1"/>
          </p:cNvPicPr>
          <p:nvPr/>
        </p:nvPicPr>
        <p:blipFill>
          <a:blip r:embed="rId6"/>
          <a:stretch>
            <a:fillRect/>
          </a:stretch>
        </p:blipFill>
        <p:spPr>
          <a:xfrm>
            <a:off x="2997683" y="4216499"/>
            <a:ext cx="1473711" cy="635509"/>
          </a:xfrm>
          <a:prstGeom prst="rect">
            <a:avLst/>
          </a:prstGeom>
        </p:spPr>
      </p:pic>
    </p:spTree>
    <p:extLst>
      <p:ext uri="{BB962C8B-B14F-4D97-AF65-F5344CB8AC3E}">
        <p14:creationId xmlns:p14="http://schemas.microsoft.com/office/powerpoint/2010/main" val="50314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QM refresher - evolutions</a:t>
            </a:r>
          </a:p>
        </p:txBody>
      </p:sp>
      <p:sp>
        <p:nvSpPr>
          <p:cNvPr id="3" name="Content Placeholder 2"/>
          <p:cNvSpPr>
            <a:spLocks noGrp="1"/>
          </p:cNvSpPr>
          <p:nvPr>
            <p:ph idx="1"/>
          </p:nvPr>
        </p:nvSpPr>
        <p:spPr/>
        <p:txBody>
          <a:bodyPr/>
          <a:lstStyle/>
          <a:p>
            <a:r>
              <a:rPr lang="en-US" dirty="0"/>
              <a:t>This               has also a nice physical realization: </a:t>
            </a:r>
            <a:r>
              <a:rPr lang="en-US" dirty="0" err="1"/>
              <a:t>beamsplitters</a:t>
            </a:r>
            <a:r>
              <a:rPr lang="en-US" dirty="0"/>
              <a:t> act as </a:t>
            </a:r>
          </a:p>
        </p:txBody>
      </p:sp>
      <p:pic>
        <p:nvPicPr>
          <p:cNvPr id="4" name="Picture 3">
            <a:extLst>
              <a:ext uri="{FF2B5EF4-FFF2-40B4-BE49-F238E27FC236}">
                <a16:creationId xmlns:a16="http://schemas.microsoft.com/office/drawing/2014/main" id="{340B7AEA-E3AE-4657-BB1D-7826C72943C5}"/>
              </a:ext>
            </a:extLst>
          </p:cNvPr>
          <p:cNvPicPr>
            <a:picLocks noChangeAspect="1"/>
          </p:cNvPicPr>
          <p:nvPr/>
        </p:nvPicPr>
        <p:blipFill>
          <a:blip r:embed="rId2"/>
          <a:stretch>
            <a:fillRect/>
          </a:stretch>
        </p:blipFill>
        <p:spPr>
          <a:xfrm>
            <a:off x="2101092" y="2093175"/>
            <a:ext cx="736093" cy="266701"/>
          </a:xfrm>
          <a:prstGeom prst="rect">
            <a:avLst/>
          </a:prstGeom>
        </p:spPr>
      </p:pic>
      <p:pic>
        <p:nvPicPr>
          <p:cNvPr id="6" name="Picture 5">
            <a:extLst>
              <a:ext uri="{FF2B5EF4-FFF2-40B4-BE49-F238E27FC236}">
                <a16:creationId xmlns:a16="http://schemas.microsoft.com/office/drawing/2014/main" id="{7D69946C-63E1-4450-89FC-E26EC9E11100}"/>
              </a:ext>
            </a:extLst>
          </p:cNvPr>
          <p:cNvPicPr>
            <a:picLocks noChangeAspect="1"/>
          </p:cNvPicPr>
          <p:nvPr/>
        </p:nvPicPr>
        <p:blipFill>
          <a:blip r:embed="rId3"/>
          <a:stretch>
            <a:fillRect/>
          </a:stretch>
        </p:blipFill>
        <p:spPr>
          <a:xfrm>
            <a:off x="3546990" y="2546110"/>
            <a:ext cx="5098019" cy="3781615"/>
          </a:xfrm>
          <a:prstGeom prst="rect">
            <a:avLst/>
          </a:prstGeom>
        </p:spPr>
      </p:pic>
      <p:pic>
        <p:nvPicPr>
          <p:cNvPr id="7" name="Picture 6">
            <a:extLst>
              <a:ext uri="{FF2B5EF4-FFF2-40B4-BE49-F238E27FC236}">
                <a16:creationId xmlns:a16="http://schemas.microsoft.com/office/drawing/2014/main" id="{CF746865-8C41-4417-B78E-85C65CD24445}"/>
              </a:ext>
            </a:extLst>
          </p:cNvPr>
          <p:cNvPicPr>
            <a:picLocks noChangeAspect="1"/>
          </p:cNvPicPr>
          <p:nvPr/>
        </p:nvPicPr>
        <p:blipFill>
          <a:blip r:embed="rId4"/>
          <a:stretch>
            <a:fillRect/>
          </a:stretch>
        </p:blipFill>
        <p:spPr>
          <a:xfrm>
            <a:off x="3100854" y="3117272"/>
            <a:ext cx="254509" cy="228600"/>
          </a:xfrm>
          <a:prstGeom prst="rect">
            <a:avLst/>
          </a:prstGeom>
        </p:spPr>
      </p:pic>
      <p:pic>
        <p:nvPicPr>
          <p:cNvPr id="8" name="Picture 7">
            <a:extLst>
              <a:ext uri="{FF2B5EF4-FFF2-40B4-BE49-F238E27FC236}">
                <a16:creationId xmlns:a16="http://schemas.microsoft.com/office/drawing/2014/main" id="{7F679C74-2733-44AD-8957-6887BF18A14A}"/>
              </a:ext>
            </a:extLst>
          </p:cNvPr>
          <p:cNvPicPr>
            <a:picLocks noChangeAspect="1"/>
          </p:cNvPicPr>
          <p:nvPr/>
        </p:nvPicPr>
        <p:blipFill>
          <a:blip r:embed="rId5"/>
          <a:stretch>
            <a:fillRect/>
          </a:stretch>
        </p:blipFill>
        <p:spPr>
          <a:xfrm>
            <a:off x="4254403" y="5081155"/>
            <a:ext cx="509018" cy="457200"/>
          </a:xfrm>
          <a:prstGeom prst="rect">
            <a:avLst/>
          </a:prstGeom>
        </p:spPr>
      </p:pic>
      <p:pic>
        <p:nvPicPr>
          <p:cNvPr id="10" name="Picture 9">
            <a:extLst>
              <a:ext uri="{FF2B5EF4-FFF2-40B4-BE49-F238E27FC236}">
                <a16:creationId xmlns:a16="http://schemas.microsoft.com/office/drawing/2014/main" id="{7B1CCFAB-92C5-4A08-9788-582BE9236EBD}"/>
              </a:ext>
            </a:extLst>
          </p:cNvPr>
          <p:cNvPicPr>
            <a:picLocks noChangeAspect="1"/>
          </p:cNvPicPr>
          <p:nvPr/>
        </p:nvPicPr>
        <p:blipFill>
          <a:blip r:embed="rId5"/>
          <a:stretch>
            <a:fillRect/>
          </a:stretch>
        </p:blipFill>
        <p:spPr>
          <a:xfrm>
            <a:off x="8836636" y="5424055"/>
            <a:ext cx="254509" cy="228600"/>
          </a:xfrm>
          <a:prstGeom prst="rect">
            <a:avLst/>
          </a:prstGeom>
        </p:spPr>
      </p:pic>
      <p:pic>
        <p:nvPicPr>
          <p:cNvPr id="11" name="Picture 10">
            <a:extLst>
              <a:ext uri="{FF2B5EF4-FFF2-40B4-BE49-F238E27FC236}">
                <a16:creationId xmlns:a16="http://schemas.microsoft.com/office/drawing/2014/main" id="{6BDDB6DC-25E4-4A9D-AD52-EAE8EF2EDFBF}"/>
              </a:ext>
            </a:extLst>
          </p:cNvPr>
          <p:cNvPicPr>
            <a:picLocks noChangeAspect="1"/>
          </p:cNvPicPr>
          <p:nvPr/>
        </p:nvPicPr>
        <p:blipFill>
          <a:blip r:embed="rId4"/>
          <a:stretch>
            <a:fillRect/>
          </a:stretch>
        </p:blipFill>
        <p:spPr>
          <a:xfrm>
            <a:off x="7628305" y="3231572"/>
            <a:ext cx="509018" cy="457200"/>
          </a:xfrm>
          <a:prstGeom prst="rect">
            <a:avLst/>
          </a:prstGeom>
        </p:spPr>
      </p:pic>
      <p:pic>
        <p:nvPicPr>
          <p:cNvPr id="12" name="Picture 11">
            <a:extLst>
              <a:ext uri="{FF2B5EF4-FFF2-40B4-BE49-F238E27FC236}">
                <a16:creationId xmlns:a16="http://schemas.microsoft.com/office/drawing/2014/main" id="{D26F34C0-A0DC-4F46-8094-EC6138BEBFFE}"/>
              </a:ext>
            </a:extLst>
          </p:cNvPr>
          <p:cNvPicPr>
            <a:picLocks noChangeAspect="1"/>
          </p:cNvPicPr>
          <p:nvPr/>
        </p:nvPicPr>
        <p:blipFill>
          <a:blip r:embed="rId6"/>
          <a:stretch>
            <a:fillRect/>
          </a:stretch>
        </p:blipFill>
        <p:spPr>
          <a:xfrm>
            <a:off x="9733787" y="1951892"/>
            <a:ext cx="1473711" cy="635509"/>
          </a:xfrm>
          <a:prstGeom prst="rect">
            <a:avLst/>
          </a:prstGeom>
        </p:spPr>
      </p:pic>
    </p:spTree>
    <p:extLst>
      <p:ext uri="{BB962C8B-B14F-4D97-AF65-F5344CB8AC3E}">
        <p14:creationId xmlns:p14="http://schemas.microsoft.com/office/powerpoint/2010/main" val="142440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In quantum case we can find </a:t>
            </a:r>
          </a:p>
          <a:p>
            <a:r>
              <a:rPr lang="en-US" dirty="0">
                <a:solidFill>
                  <a:schemeClr val="accent5">
                    <a:lumMod val="75000"/>
                  </a:schemeClr>
                </a:solidFill>
              </a:rPr>
              <a:t>Quantum case thus provides us with possibilities beyond classical computation</a:t>
            </a:r>
          </a:p>
          <a:p>
            <a:r>
              <a:rPr lang="en-US" dirty="0">
                <a:solidFill>
                  <a:schemeClr val="accent5">
                    <a:lumMod val="75000"/>
                  </a:schemeClr>
                </a:solidFill>
              </a:rPr>
              <a:t>On one hand quantum computation includes classical computation as a subset:</a:t>
            </a:r>
          </a:p>
          <a:p>
            <a:pPr lvl="1"/>
            <a:r>
              <a:rPr lang="en-US" sz="2200" dirty="0"/>
              <a:t>Measurements in the canonical basis give canonical states with probability 1</a:t>
            </a:r>
          </a:p>
          <a:p>
            <a:pPr lvl="1"/>
            <a:r>
              <a:rPr lang="en-US" sz="2200" dirty="0"/>
              <a:t>Classical gates can be also simulated in quantum scenario</a:t>
            </a:r>
          </a:p>
          <a:p>
            <a:r>
              <a:rPr lang="en-US" dirty="0">
                <a:solidFill>
                  <a:schemeClr val="accent5">
                    <a:lumMod val="75000"/>
                  </a:schemeClr>
                </a:solidFill>
              </a:rPr>
              <a:t>On the other hand...</a:t>
            </a:r>
            <a:br>
              <a:rPr lang="en-US" dirty="0">
                <a:solidFill>
                  <a:schemeClr val="accent5">
                    <a:lumMod val="75000"/>
                  </a:schemeClr>
                </a:solidFill>
              </a:rPr>
            </a:br>
            <a:br>
              <a:rPr lang="en-US" dirty="0"/>
            </a:br>
            <a:r>
              <a:rPr lang="en-US" dirty="0"/>
              <a:t>Q: Can we use this additional features in our advantage?</a:t>
            </a:r>
            <a:br>
              <a:rPr lang="en-US" dirty="0"/>
            </a:br>
            <a:r>
              <a:rPr lang="en-US" dirty="0"/>
              <a:t>A: Yes, it can even save your life</a:t>
            </a:r>
            <a:r>
              <a:rPr lang="mr-IN" dirty="0"/>
              <a:t>…</a:t>
            </a:r>
            <a:endParaRPr lang="en-US" dirty="0"/>
          </a:p>
        </p:txBody>
      </p:sp>
      <p:pic>
        <p:nvPicPr>
          <p:cNvPr id="5" name="Picture 4">
            <a:extLst>
              <a:ext uri="{FF2B5EF4-FFF2-40B4-BE49-F238E27FC236}">
                <a16:creationId xmlns:a16="http://schemas.microsoft.com/office/drawing/2014/main" id="{FD64D62D-4A57-467B-BF22-44D490E19A41}"/>
              </a:ext>
            </a:extLst>
          </p:cNvPr>
          <p:cNvPicPr>
            <a:picLocks noChangeAspect="1"/>
          </p:cNvPicPr>
          <p:nvPr/>
        </p:nvPicPr>
        <p:blipFill>
          <a:blip r:embed="rId2"/>
          <a:stretch>
            <a:fillRect/>
          </a:stretch>
        </p:blipFill>
        <p:spPr>
          <a:xfrm>
            <a:off x="5082473" y="2085536"/>
            <a:ext cx="736093" cy="266701"/>
          </a:xfrm>
          <a:prstGeom prst="rect">
            <a:avLst/>
          </a:prstGeom>
        </p:spPr>
      </p:pic>
    </p:spTree>
    <p:extLst>
      <p:ext uri="{BB962C8B-B14F-4D97-AF65-F5344CB8AC3E}">
        <p14:creationId xmlns:p14="http://schemas.microsoft.com/office/powerpoint/2010/main" val="128008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38999B-BB4D-4F26-A559-453A12D2858E}"/>
              </a:ext>
            </a:extLst>
          </p:cNvPr>
          <p:cNvSpPr>
            <a:spLocks noGrp="1"/>
          </p:cNvSpPr>
          <p:nvPr>
            <p:ph type="title"/>
          </p:nvPr>
        </p:nvSpPr>
        <p:spPr/>
        <p:txBody>
          <a:bodyPr/>
          <a:lstStyle/>
          <a:p>
            <a:r>
              <a:rPr lang="en-US" dirty="0"/>
              <a:t>One qubit</a:t>
            </a:r>
          </a:p>
        </p:txBody>
      </p:sp>
      <p:sp>
        <p:nvSpPr>
          <p:cNvPr id="5" name="Text Placeholder 4">
            <a:extLst>
              <a:ext uri="{FF2B5EF4-FFF2-40B4-BE49-F238E27FC236}">
                <a16:creationId xmlns:a16="http://schemas.microsoft.com/office/drawing/2014/main" id="{528CD84D-878A-44F1-8164-FBB3CAE47849}"/>
              </a:ext>
            </a:extLst>
          </p:cNvPr>
          <p:cNvSpPr>
            <a:spLocks noGrp="1"/>
          </p:cNvSpPr>
          <p:nvPr>
            <p:ph type="body" idx="1"/>
          </p:nvPr>
        </p:nvSpPr>
        <p:spPr/>
        <p:txBody>
          <a:bodyPr/>
          <a:lstStyle/>
          <a:p>
            <a:r>
              <a:rPr lang="en-US" dirty="0"/>
              <a:t>And its power to save your life</a:t>
            </a:r>
          </a:p>
        </p:txBody>
      </p:sp>
    </p:spTree>
    <p:extLst>
      <p:ext uri="{BB962C8B-B14F-4D97-AF65-F5344CB8AC3E}">
        <p14:creationId xmlns:p14="http://schemas.microsoft.com/office/powerpoint/2010/main" val="4431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D3A7D-2BF0-4092-8391-8F7BA7681D33}"/>
              </a:ext>
            </a:extLst>
          </p:cNvPr>
          <p:cNvSpPr>
            <a:spLocks noGrp="1"/>
          </p:cNvSpPr>
          <p:nvPr>
            <p:ph type="title"/>
          </p:nvPr>
        </p:nvSpPr>
        <p:spPr/>
        <p:txBody>
          <a:bodyPr/>
          <a:lstStyle/>
          <a:p>
            <a:r>
              <a:rPr lang="en-US" dirty="0"/>
              <a:t>Welcome notes</a:t>
            </a:r>
          </a:p>
        </p:txBody>
      </p:sp>
      <p:sp>
        <p:nvSpPr>
          <p:cNvPr id="3" name="Content Placeholder 2">
            <a:extLst>
              <a:ext uri="{FF2B5EF4-FFF2-40B4-BE49-F238E27FC236}">
                <a16:creationId xmlns:a16="http://schemas.microsoft.com/office/drawing/2014/main" id="{63837A4D-39C3-448A-8B75-284712E09B9A}"/>
              </a:ext>
            </a:extLst>
          </p:cNvPr>
          <p:cNvSpPr>
            <a:spLocks noGrp="1"/>
          </p:cNvSpPr>
          <p:nvPr>
            <p:ph idx="1"/>
          </p:nvPr>
        </p:nvSpPr>
        <p:spPr>
          <a:xfrm>
            <a:off x="1143000" y="1761689"/>
            <a:ext cx="9872871" cy="4798502"/>
          </a:xfrm>
        </p:spPr>
        <p:txBody>
          <a:bodyPr>
            <a:normAutofit/>
          </a:bodyPr>
          <a:lstStyle/>
          <a:p>
            <a:r>
              <a:rPr lang="en-US" dirty="0"/>
              <a:t>Do not hesitate to ask questions anytime during the talk if something will be unclear!</a:t>
            </a:r>
          </a:p>
          <a:p>
            <a:r>
              <a:rPr lang="en-US" dirty="0"/>
              <a:t>Red bookmarks = general descriptions despite being in sections about particular systems</a:t>
            </a:r>
          </a:p>
          <a:p>
            <a:r>
              <a:rPr lang="en-US" dirty="0"/>
              <a:t>Should you make notes?</a:t>
            </a:r>
            <a:br>
              <a:rPr lang="en-US" dirty="0"/>
            </a:br>
            <a:r>
              <a:rPr lang="en-US" dirty="0"/>
              <a:t>The presentation will be published on the web-page</a:t>
            </a:r>
            <a:br>
              <a:rPr lang="en-US" dirty="0"/>
            </a:br>
            <a:r>
              <a:rPr lang="en-US" dirty="0"/>
              <a:t>The white-board computations may not</a:t>
            </a:r>
          </a:p>
          <a:p>
            <a:r>
              <a:rPr lang="en-US" dirty="0"/>
              <a:t>Literature</a:t>
            </a:r>
          </a:p>
          <a:p>
            <a:pPr lvl="1"/>
            <a:r>
              <a:rPr lang="en-US" sz="2200" dirty="0"/>
              <a:t>T. Heinosaari, M. Ziman – The Mathematical Language of Quantum Theory: From Uncertainty to Entanglement (Cambridge University Press, 2012)</a:t>
            </a:r>
          </a:p>
          <a:p>
            <a:pPr lvl="1"/>
            <a:r>
              <a:rPr lang="en-US" sz="2200" dirty="0"/>
              <a:t>M.A. Nielsen, I.L. Chuang – Quantum Computation and Quantum Information (Cambridge University Press, 2000)</a:t>
            </a:r>
          </a:p>
          <a:p>
            <a:pPr lvl="1"/>
            <a:r>
              <a:rPr lang="en-US" sz="2200" dirty="0"/>
              <a:t>J. </a:t>
            </a:r>
            <a:r>
              <a:rPr lang="en-US" sz="2200" dirty="0" err="1"/>
              <a:t>Preskill</a:t>
            </a:r>
            <a:r>
              <a:rPr lang="en-US" sz="2200" dirty="0"/>
              <a:t>, Ph219/CS219 course on Quantum Computation </a:t>
            </a:r>
            <a:r>
              <a:rPr lang="en-US" sz="2200" dirty="0">
                <a:hlinkClick r:id="rId2"/>
              </a:rPr>
              <a:t>[online]</a:t>
            </a:r>
            <a:endParaRPr lang="en-US" sz="2200" dirty="0"/>
          </a:p>
        </p:txBody>
      </p:sp>
      <p:pic>
        <p:nvPicPr>
          <p:cNvPr id="6" name="Picture 5">
            <a:extLst>
              <a:ext uri="{FF2B5EF4-FFF2-40B4-BE49-F238E27FC236}">
                <a16:creationId xmlns:a16="http://schemas.microsoft.com/office/drawing/2014/main" id="{606FC062-93BE-48AC-AFD9-82A68FBEA308}"/>
              </a:ext>
            </a:extLst>
          </p:cNvPr>
          <p:cNvPicPr>
            <a:picLocks noChangeAspect="1"/>
          </p:cNvPicPr>
          <p:nvPr/>
        </p:nvPicPr>
        <p:blipFill>
          <a:blip r:embed="rId3"/>
          <a:stretch>
            <a:fillRect/>
          </a:stretch>
        </p:blipFill>
        <p:spPr>
          <a:xfrm>
            <a:off x="11137849" y="0"/>
            <a:ext cx="527021" cy="110143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9710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Tribe of bored cannibals</a:t>
            </a:r>
          </a:p>
        </p:txBody>
      </p:sp>
      <p:sp>
        <p:nvSpPr>
          <p:cNvPr id="3" name="Content Placeholder 2"/>
          <p:cNvSpPr>
            <a:spLocks noGrp="1"/>
          </p:cNvSpPr>
          <p:nvPr>
            <p:ph idx="1"/>
          </p:nvPr>
        </p:nvSpPr>
        <p:spPr/>
        <p:txBody>
          <a:bodyPr/>
          <a:lstStyle/>
          <a:p>
            <a:r>
              <a:rPr lang="en-US" dirty="0"/>
              <a:t>Suppose you are on an island awaiting to be a tasty meal for the tribe. The chief, not having much to do recently, offers you a way out of this pickle. He will play a game with you. In the morning he picks one of the four magic boxes:</a:t>
            </a:r>
            <a:br>
              <a:rPr lang="en-US" dirty="0"/>
            </a:br>
            <a:br>
              <a:rPr lang="en-US" dirty="0"/>
            </a:br>
            <a:br>
              <a:rPr lang="en-US" dirty="0"/>
            </a:br>
            <a:br>
              <a:rPr lang="en-US" dirty="0"/>
            </a:br>
            <a:br>
              <a:rPr lang="en-US" dirty="0"/>
            </a:br>
            <a:br>
              <a:rPr lang="en-US" dirty="0"/>
            </a:br>
            <a:br>
              <a:rPr lang="en-US" dirty="0"/>
            </a:br>
            <a:r>
              <a:rPr lang="en-US" dirty="0"/>
              <a:t>Sadly, they look all the same. He presents it to you and gives you one try with the box. After that, in order to survive, you have to tell him whether it is one of the red ones, or one of the blue ones. Can you survive with certainty?</a:t>
            </a:r>
          </a:p>
        </p:txBody>
      </p:sp>
      <p:pic>
        <p:nvPicPr>
          <p:cNvPr id="5" name="Picture 4">
            <a:extLst>
              <a:ext uri="{FF2B5EF4-FFF2-40B4-BE49-F238E27FC236}">
                <a16:creationId xmlns:a16="http://schemas.microsoft.com/office/drawing/2014/main" id="{4D07734F-96D5-4E33-8F95-F39173753450}"/>
              </a:ext>
            </a:extLst>
          </p:cNvPr>
          <p:cNvPicPr>
            <a:picLocks noChangeAspect="1"/>
          </p:cNvPicPr>
          <p:nvPr/>
        </p:nvPicPr>
        <p:blipFill>
          <a:blip r:embed="rId2"/>
          <a:stretch>
            <a:fillRect/>
          </a:stretch>
        </p:blipFill>
        <p:spPr>
          <a:xfrm>
            <a:off x="1457935" y="3369846"/>
            <a:ext cx="4558659" cy="1136618"/>
          </a:xfrm>
          <a:prstGeom prst="rect">
            <a:avLst/>
          </a:prstGeom>
        </p:spPr>
      </p:pic>
      <p:pic>
        <p:nvPicPr>
          <p:cNvPr id="7" name="Picture 6">
            <a:extLst>
              <a:ext uri="{FF2B5EF4-FFF2-40B4-BE49-F238E27FC236}">
                <a16:creationId xmlns:a16="http://schemas.microsoft.com/office/drawing/2014/main" id="{A179279C-D72B-4C44-AD42-17E77EB12578}"/>
              </a:ext>
            </a:extLst>
          </p:cNvPr>
          <p:cNvPicPr>
            <a:picLocks noChangeAspect="1"/>
          </p:cNvPicPr>
          <p:nvPr/>
        </p:nvPicPr>
        <p:blipFill>
          <a:blip r:embed="rId3"/>
          <a:stretch>
            <a:fillRect/>
          </a:stretch>
        </p:blipFill>
        <p:spPr>
          <a:xfrm>
            <a:off x="6341661" y="3369846"/>
            <a:ext cx="4558659" cy="1136618"/>
          </a:xfrm>
          <a:prstGeom prst="rect">
            <a:avLst/>
          </a:prstGeom>
        </p:spPr>
      </p:pic>
    </p:spTree>
    <p:extLst>
      <p:ext uri="{BB962C8B-B14F-4D97-AF65-F5344CB8AC3E}">
        <p14:creationId xmlns:p14="http://schemas.microsoft.com/office/powerpoint/2010/main" val="377858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Tribe of bored cannibals</a:t>
            </a:r>
          </a:p>
        </p:txBody>
      </p:sp>
      <p:sp>
        <p:nvSpPr>
          <p:cNvPr id="3" name="Content Placeholder 2"/>
          <p:cNvSpPr>
            <a:spLocks noGrp="1"/>
          </p:cNvSpPr>
          <p:nvPr>
            <p:ph idx="1"/>
          </p:nvPr>
        </p:nvSpPr>
        <p:spPr/>
        <p:txBody>
          <a:bodyPr>
            <a:normAutofit/>
          </a:bodyPr>
          <a:lstStyle/>
          <a:p>
            <a:r>
              <a:rPr lang="en-US" dirty="0"/>
              <a:t>Classically, you are never sure to win. For any box </a:t>
            </a:r>
            <a:r>
              <a:rPr lang="en-US" i="1" dirty="0"/>
              <a:t>f</a:t>
            </a:r>
            <a:r>
              <a:rPr lang="en-US" dirty="0"/>
              <a:t> and any input state, there is a box in the other group that will output the same, so you have no way of telling which group your box belongs to</a:t>
            </a:r>
          </a:p>
          <a:p>
            <a:r>
              <a:rPr lang="en-US" dirty="0"/>
              <a:t>Now you are clever and can plug the box into your (quantum) device, which produces a new box</a:t>
            </a:r>
            <a:br>
              <a:rPr lang="en-US" dirty="0"/>
            </a:br>
            <a:br>
              <a:rPr lang="en-US" dirty="0"/>
            </a:br>
            <a:br>
              <a:rPr lang="en-US" dirty="0"/>
            </a:br>
            <a:r>
              <a:rPr lang="en-US" dirty="0"/>
              <a:t>for</a:t>
            </a:r>
          </a:p>
          <a:p>
            <a:r>
              <a:rPr lang="en-US" dirty="0"/>
              <a:t>You also luckily have your               box with you and you can use following setup to survive:</a:t>
            </a:r>
          </a:p>
        </p:txBody>
      </p:sp>
      <p:pic>
        <p:nvPicPr>
          <p:cNvPr id="4" name="Picture 3">
            <a:extLst>
              <a:ext uri="{FF2B5EF4-FFF2-40B4-BE49-F238E27FC236}">
                <a16:creationId xmlns:a16="http://schemas.microsoft.com/office/drawing/2014/main" id="{8B2C4B91-AC35-4DDB-9436-62C43E63A196}"/>
              </a:ext>
            </a:extLst>
          </p:cNvPr>
          <p:cNvPicPr>
            <a:picLocks noChangeAspect="1"/>
          </p:cNvPicPr>
          <p:nvPr/>
        </p:nvPicPr>
        <p:blipFill>
          <a:blip r:embed="rId2"/>
          <a:stretch>
            <a:fillRect/>
          </a:stretch>
        </p:blipFill>
        <p:spPr>
          <a:xfrm>
            <a:off x="3999592" y="4007427"/>
            <a:ext cx="1664211" cy="304801"/>
          </a:xfrm>
          <a:prstGeom prst="rect">
            <a:avLst/>
          </a:prstGeom>
        </p:spPr>
      </p:pic>
      <p:pic>
        <p:nvPicPr>
          <p:cNvPr id="5" name="Picture 4">
            <a:extLst>
              <a:ext uri="{FF2B5EF4-FFF2-40B4-BE49-F238E27FC236}">
                <a16:creationId xmlns:a16="http://schemas.microsoft.com/office/drawing/2014/main" id="{8E525618-9979-45BE-929D-DCECE3533FF2}"/>
              </a:ext>
            </a:extLst>
          </p:cNvPr>
          <p:cNvPicPr>
            <a:picLocks noChangeAspect="1"/>
          </p:cNvPicPr>
          <p:nvPr/>
        </p:nvPicPr>
        <p:blipFill>
          <a:blip r:embed="rId3"/>
          <a:stretch>
            <a:fillRect/>
          </a:stretch>
        </p:blipFill>
        <p:spPr>
          <a:xfrm>
            <a:off x="1981199" y="4438992"/>
            <a:ext cx="914402" cy="216408"/>
          </a:xfrm>
          <a:prstGeom prst="rect">
            <a:avLst/>
          </a:prstGeom>
        </p:spPr>
      </p:pic>
      <p:pic>
        <p:nvPicPr>
          <p:cNvPr id="6" name="Picture 5">
            <a:extLst>
              <a:ext uri="{FF2B5EF4-FFF2-40B4-BE49-F238E27FC236}">
                <a16:creationId xmlns:a16="http://schemas.microsoft.com/office/drawing/2014/main" id="{E331EEF3-B713-4364-976A-243CC51CE5CD}"/>
              </a:ext>
            </a:extLst>
          </p:cNvPr>
          <p:cNvPicPr>
            <a:picLocks noChangeAspect="1"/>
          </p:cNvPicPr>
          <p:nvPr/>
        </p:nvPicPr>
        <p:blipFill>
          <a:blip r:embed="rId4"/>
          <a:stretch>
            <a:fillRect/>
          </a:stretch>
        </p:blipFill>
        <p:spPr>
          <a:xfrm>
            <a:off x="4679785" y="4843893"/>
            <a:ext cx="736093" cy="266701"/>
          </a:xfrm>
          <a:prstGeom prst="rect">
            <a:avLst/>
          </a:prstGeom>
        </p:spPr>
      </p:pic>
      <p:pic>
        <p:nvPicPr>
          <p:cNvPr id="8" name="Picture 7">
            <a:extLst>
              <a:ext uri="{FF2B5EF4-FFF2-40B4-BE49-F238E27FC236}">
                <a16:creationId xmlns:a16="http://schemas.microsoft.com/office/drawing/2014/main" id="{7C77AEB6-6D48-471E-818C-CF033CC3B22E}"/>
              </a:ext>
            </a:extLst>
          </p:cNvPr>
          <p:cNvPicPr>
            <a:picLocks noChangeAspect="1"/>
          </p:cNvPicPr>
          <p:nvPr/>
        </p:nvPicPr>
        <p:blipFill>
          <a:blip r:embed="rId5"/>
          <a:stretch>
            <a:fillRect/>
          </a:stretch>
        </p:blipFill>
        <p:spPr>
          <a:xfrm>
            <a:off x="6431260" y="3591519"/>
            <a:ext cx="2123921" cy="1136618"/>
          </a:xfrm>
          <a:prstGeom prst="rect">
            <a:avLst/>
          </a:prstGeom>
        </p:spPr>
      </p:pic>
      <p:pic>
        <p:nvPicPr>
          <p:cNvPr id="9" name="Picture 8">
            <a:extLst>
              <a:ext uri="{FF2B5EF4-FFF2-40B4-BE49-F238E27FC236}">
                <a16:creationId xmlns:a16="http://schemas.microsoft.com/office/drawing/2014/main" id="{07C2A458-117E-45E7-94FE-58EEDC107153}"/>
              </a:ext>
            </a:extLst>
          </p:cNvPr>
          <p:cNvPicPr>
            <a:picLocks noChangeAspect="1"/>
          </p:cNvPicPr>
          <p:nvPr/>
        </p:nvPicPr>
        <p:blipFill>
          <a:blip r:embed="rId6"/>
          <a:stretch>
            <a:fillRect/>
          </a:stretch>
        </p:blipFill>
        <p:spPr>
          <a:xfrm>
            <a:off x="3516967" y="5336545"/>
            <a:ext cx="2123921" cy="1136618"/>
          </a:xfrm>
          <a:prstGeom prst="rect">
            <a:avLst/>
          </a:prstGeom>
        </p:spPr>
      </p:pic>
      <p:pic>
        <p:nvPicPr>
          <p:cNvPr id="10" name="Picture 9">
            <a:extLst>
              <a:ext uri="{FF2B5EF4-FFF2-40B4-BE49-F238E27FC236}">
                <a16:creationId xmlns:a16="http://schemas.microsoft.com/office/drawing/2014/main" id="{B0332823-95D2-4834-AEE9-48F883020267}"/>
              </a:ext>
            </a:extLst>
          </p:cNvPr>
          <p:cNvPicPr>
            <a:picLocks noChangeAspect="1"/>
          </p:cNvPicPr>
          <p:nvPr/>
        </p:nvPicPr>
        <p:blipFill>
          <a:blip r:embed="rId5"/>
          <a:stretch>
            <a:fillRect/>
          </a:stretch>
        </p:blipFill>
        <p:spPr>
          <a:xfrm>
            <a:off x="5153504" y="5336545"/>
            <a:ext cx="2123921" cy="1136618"/>
          </a:xfrm>
          <a:prstGeom prst="rect">
            <a:avLst/>
          </a:prstGeom>
        </p:spPr>
      </p:pic>
      <p:pic>
        <p:nvPicPr>
          <p:cNvPr id="11" name="Picture 10">
            <a:extLst>
              <a:ext uri="{FF2B5EF4-FFF2-40B4-BE49-F238E27FC236}">
                <a16:creationId xmlns:a16="http://schemas.microsoft.com/office/drawing/2014/main" id="{AD62ABB8-A1E4-4B62-BF3A-C39A881B8ADE}"/>
              </a:ext>
            </a:extLst>
          </p:cNvPr>
          <p:cNvPicPr>
            <a:picLocks noChangeAspect="1"/>
          </p:cNvPicPr>
          <p:nvPr/>
        </p:nvPicPr>
        <p:blipFill>
          <a:blip r:embed="rId6"/>
          <a:stretch>
            <a:fillRect/>
          </a:stretch>
        </p:blipFill>
        <p:spPr>
          <a:xfrm>
            <a:off x="6790040" y="5342025"/>
            <a:ext cx="2123921" cy="1136618"/>
          </a:xfrm>
          <a:prstGeom prst="rect">
            <a:avLst/>
          </a:prstGeom>
        </p:spPr>
      </p:pic>
      <p:pic>
        <p:nvPicPr>
          <p:cNvPr id="12" name="Picture 11">
            <a:extLst>
              <a:ext uri="{FF2B5EF4-FFF2-40B4-BE49-F238E27FC236}">
                <a16:creationId xmlns:a16="http://schemas.microsoft.com/office/drawing/2014/main" id="{B32A7A55-8160-42E5-9D0E-E59EF64758EF}"/>
              </a:ext>
            </a:extLst>
          </p:cNvPr>
          <p:cNvPicPr>
            <a:picLocks noChangeAspect="1"/>
          </p:cNvPicPr>
          <p:nvPr/>
        </p:nvPicPr>
        <p:blipFill>
          <a:blip r:embed="rId7"/>
          <a:stretch>
            <a:fillRect/>
          </a:stretch>
        </p:blipFill>
        <p:spPr>
          <a:xfrm>
            <a:off x="3159642" y="5790554"/>
            <a:ext cx="254509" cy="228600"/>
          </a:xfrm>
          <a:prstGeom prst="rect">
            <a:avLst/>
          </a:prstGeom>
        </p:spPr>
      </p:pic>
    </p:spTree>
    <p:extLst>
      <p:ext uri="{BB962C8B-B14F-4D97-AF65-F5344CB8AC3E}">
        <p14:creationId xmlns:p14="http://schemas.microsoft.com/office/powerpoint/2010/main" val="214969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Tribe of bored cannibals</a:t>
            </a:r>
          </a:p>
        </p:txBody>
      </p:sp>
      <p:sp>
        <p:nvSpPr>
          <p:cNvPr id="3" name="Content Placeholder 2"/>
          <p:cNvSpPr>
            <a:spLocks noGrp="1"/>
          </p:cNvSpPr>
          <p:nvPr>
            <p:ph idx="1"/>
          </p:nvPr>
        </p:nvSpPr>
        <p:spPr/>
        <p:txBody>
          <a:bodyPr/>
          <a:lstStyle/>
          <a:p>
            <a:r>
              <a:rPr lang="en-US" dirty="0"/>
              <a:t>Let us look at the cases for the setup</a:t>
            </a:r>
          </a:p>
          <a:p>
            <a:endParaRPr lang="en-US" dirty="0"/>
          </a:p>
          <a:p>
            <a:endParaRPr lang="en-US" dirty="0"/>
          </a:p>
          <a:p>
            <a:endParaRPr lang="en-US" dirty="0"/>
          </a:p>
          <a:p>
            <a:r>
              <a:rPr lang="en-US" dirty="0"/>
              <a:t>Red boxes – balanced functions:</a:t>
            </a:r>
          </a:p>
        </p:txBody>
      </p:sp>
      <p:pic>
        <p:nvPicPr>
          <p:cNvPr id="4" name="Picture 3">
            <a:extLst>
              <a:ext uri="{FF2B5EF4-FFF2-40B4-BE49-F238E27FC236}">
                <a16:creationId xmlns:a16="http://schemas.microsoft.com/office/drawing/2014/main" id="{C9E5B1D6-48DA-448C-B02B-EC11C4161993}"/>
              </a:ext>
            </a:extLst>
          </p:cNvPr>
          <p:cNvPicPr>
            <a:picLocks noChangeAspect="1"/>
          </p:cNvPicPr>
          <p:nvPr/>
        </p:nvPicPr>
        <p:blipFill>
          <a:blip r:embed="rId2"/>
          <a:stretch>
            <a:fillRect/>
          </a:stretch>
        </p:blipFill>
        <p:spPr>
          <a:xfrm>
            <a:off x="3516967" y="2634534"/>
            <a:ext cx="2123921" cy="1136618"/>
          </a:xfrm>
          <a:prstGeom prst="rect">
            <a:avLst/>
          </a:prstGeom>
        </p:spPr>
      </p:pic>
      <p:pic>
        <p:nvPicPr>
          <p:cNvPr id="5" name="Picture 4">
            <a:extLst>
              <a:ext uri="{FF2B5EF4-FFF2-40B4-BE49-F238E27FC236}">
                <a16:creationId xmlns:a16="http://schemas.microsoft.com/office/drawing/2014/main" id="{B37F7752-66F9-4C62-AAD9-CD2123F629AF}"/>
              </a:ext>
            </a:extLst>
          </p:cNvPr>
          <p:cNvPicPr>
            <a:picLocks noChangeAspect="1"/>
          </p:cNvPicPr>
          <p:nvPr/>
        </p:nvPicPr>
        <p:blipFill>
          <a:blip r:embed="rId3"/>
          <a:stretch>
            <a:fillRect/>
          </a:stretch>
        </p:blipFill>
        <p:spPr>
          <a:xfrm>
            <a:off x="5153504" y="2634534"/>
            <a:ext cx="2123921" cy="1136618"/>
          </a:xfrm>
          <a:prstGeom prst="rect">
            <a:avLst/>
          </a:prstGeom>
        </p:spPr>
      </p:pic>
      <p:pic>
        <p:nvPicPr>
          <p:cNvPr id="6" name="Picture 5">
            <a:extLst>
              <a:ext uri="{FF2B5EF4-FFF2-40B4-BE49-F238E27FC236}">
                <a16:creationId xmlns:a16="http://schemas.microsoft.com/office/drawing/2014/main" id="{B472829E-AB23-44E7-BAB4-1F6B0E043DCE}"/>
              </a:ext>
            </a:extLst>
          </p:cNvPr>
          <p:cNvPicPr>
            <a:picLocks noChangeAspect="1"/>
          </p:cNvPicPr>
          <p:nvPr/>
        </p:nvPicPr>
        <p:blipFill>
          <a:blip r:embed="rId2"/>
          <a:stretch>
            <a:fillRect/>
          </a:stretch>
        </p:blipFill>
        <p:spPr>
          <a:xfrm>
            <a:off x="6790040" y="2640014"/>
            <a:ext cx="2123921" cy="1136618"/>
          </a:xfrm>
          <a:prstGeom prst="rect">
            <a:avLst/>
          </a:prstGeom>
        </p:spPr>
      </p:pic>
      <p:pic>
        <p:nvPicPr>
          <p:cNvPr id="7" name="Picture 6">
            <a:extLst>
              <a:ext uri="{FF2B5EF4-FFF2-40B4-BE49-F238E27FC236}">
                <a16:creationId xmlns:a16="http://schemas.microsoft.com/office/drawing/2014/main" id="{D9A92DC6-1CD5-4E6D-9A7A-863AE280AB49}"/>
              </a:ext>
            </a:extLst>
          </p:cNvPr>
          <p:cNvPicPr>
            <a:picLocks noChangeAspect="1"/>
          </p:cNvPicPr>
          <p:nvPr/>
        </p:nvPicPr>
        <p:blipFill>
          <a:blip r:embed="rId4"/>
          <a:stretch>
            <a:fillRect/>
          </a:stretch>
        </p:blipFill>
        <p:spPr>
          <a:xfrm>
            <a:off x="3516967" y="4630236"/>
            <a:ext cx="4558659" cy="1136618"/>
          </a:xfrm>
          <a:prstGeom prst="rect">
            <a:avLst/>
          </a:prstGeom>
        </p:spPr>
      </p:pic>
      <p:pic>
        <p:nvPicPr>
          <p:cNvPr id="8" name="Picture 7">
            <a:extLst>
              <a:ext uri="{FF2B5EF4-FFF2-40B4-BE49-F238E27FC236}">
                <a16:creationId xmlns:a16="http://schemas.microsoft.com/office/drawing/2014/main" id="{8B2C7010-7B3A-4625-988E-E7E1CCC74D4A}"/>
              </a:ext>
            </a:extLst>
          </p:cNvPr>
          <p:cNvPicPr>
            <a:picLocks noChangeAspect="1"/>
          </p:cNvPicPr>
          <p:nvPr/>
        </p:nvPicPr>
        <p:blipFill>
          <a:blip r:embed="rId5"/>
          <a:stretch>
            <a:fillRect/>
          </a:stretch>
        </p:blipFill>
        <p:spPr>
          <a:xfrm>
            <a:off x="5463901" y="4000243"/>
            <a:ext cx="1778512" cy="292609"/>
          </a:xfrm>
          <a:prstGeom prst="rect">
            <a:avLst/>
          </a:prstGeom>
        </p:spPr>
      </p:pic>
      <p:pic>
        <p:nvPicPr>
          <p:cNvPr id="9" name="Picture 8">
            <a:extLst>
              <a:ext uri="{FF2B5EF4-FFF2-40B4-BE49-F238E27FC236}">
                <a16:creationId xmlns:a16="http://schemas.microsoft.com/office/drawing/2014/main" id="{B6EF5686-0A2C-4278-A34D-AE499544893C}"/>
              </a:ext>
            </a:extLst>
          </p:cNvPr>
          <p:cNvPicPr>
            <a:picLocks noChangeAspect="1"/>
          </p:cNvPicPr>
          <p:nvPr/>
        </p:nvPicPr>
        <p:blipFill>
          <a:blip r:embed="rId6"/>
          <a:stretch>
            <a:fillRect/>
          </a:stretch>
        </p:blipFill>
        <p:spPr>
          <a:xfrm>
            <a:off x="3134928" y="3088543"/>
            <a:ext cx="254509" cy="228600"/>
          </a:xfrm>
          <a:prstGeom prst="rect">
            <a:avLst/>
          </a:prstGeom>
        </p:spPr>
      </p:pic>
    </p:spTree>
    <p:extLst>
      <p:ext uri="{BB962C8B-B14F-4D97-AF65-F5344CB8AC3E}">
        <p14:creationId xmlns:p14="http://schemas.microsoft.com/office/powerpoint/2010/main" val="15595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Tribe of bored cannibals</a:t>
            </a:r>
          </a:p>
        </p:txBody>
      </p:sp>
      <p:sp>
        <p:nvSpPr>
          <p:cNvPr id="3" name="Content Placeholder 2"/>
          <p:cNvSpPr>
            <a:spLocks noGrp="1"/>
          </p:cNvSpPr>
          <p:nvPr>
            <p:ph idx="1"/>
          </p:nvPr>
        </p:nvSpPr>
        <p:spPr/>
        <p:txBody>
          <a:bodyPr/>
          <a:lstStyle/>
          <a:p>
            <a:r>
              <a:rPr lang="en-US" dirty="0"/>
              <a:t>Let us look at the cases for the setup</a:t>
            </a:r>
          </a:p>
          <a:p>
            <a:endParaRPr lang="en-US" dirty="0"/>
          </a:p>
          <a:p>
            <a:endParaRPr lang="en-US" dirty="0"/>
          </a:p>
          <a:p>
            <a:endParaRPr lang="en-US" dirty="0"/>
          </a:p>
          <a:p>
            <a:r>
              <a:rPr lang="en-US" dirty="0"/>
              <a:t>Red boxes – balanced functions:</a:t>
            </a:r>
          </a:p>
          <a:p>
            <a:r>
              <a:rPr lang="en-US" dirty="0"/>
              <a:t>Blue boxes – constant functions:</a:t>
            </a:r>
          </a:p>
        </p:txBody>
      </p:sp>
      <p:pic>
        <p:nvPicPr>
          <p:cNvPr id="4" name="Picture 3">
            <a:extLst>
              <a:ext uri="{FF2B5EF4-FFF2-40B4-BE49-F238E27FC236}">
                <a16:creationId xmlns:a16="http://schemas.microsoft.com/office/drawing/2014/main" id="{C9E5B1D6-48DA-448C-B02B-EC11C4161993}"/>
              </a:ext>
            </a:extLst>
          </p:cNvPr>
          <p:cNvPicPr>
            <a:picLocks noChangeAspect="1"/>
          </p:cNvPicPr>
          <p:nvPr/>
        </p:nvPicPr>
        <p:blipFill>
          <a:blip r:embed="rId2"/>
          <a:stretch>
            <a:fillRect/>
          </a:stretch>
        </p:blipFill>
        <p:spPr>
          <a:xfrm>
            <a:off x="3516967" y="2634534"/>
            <a:ext cx="2123921" cy="1136618"/>
          </a:xfrm>
          <a:prstGeom prst="rect">
            <a:avLst/>
          </a:prstGeom>
        </p:spPr>
      </p:pic>
      <p:pic>
        <p:nvPicPr>
          <p:cNvPr id="5" name="Picture 4">
            <a:extLst>
              <a:ext uri="{FF2B5EF4-FFF2-40B4-BE49-F238E27FC236}">
                <a16:creationId xmlns:a16="http://schemas.microsoft.com/office/drawing/2014/main" id="{B37F7752-66F9-4C62-AAD9-CD2123F629AF}"/>
              </a:ext>
            </a:extLst>
          </p:cNvPr>
          <p:cNvPicPr>
            <a:picLocks noChangeAspect="1"/>
          </p:cNvPicPr>
          <p:nvPr/>
        </p:nvPicPr>
        <p:blipFill>
          <a:blip r:embed="rId3"/>
          <a:stretch>
            <a:fillRect/>
          </a:stretch>
        </p:blipFill>
        <p:spPr>
          <a:xfrm>
            <a:off x="5153504" y="2634534"/>
            <a:ext cx="2123921" cy="1136618"/>
          </a:xfrm>
          <a:prstGeom prst="rect">
            <a:avLst/>
          </a:prstGeom>
        </p:spPr>
      </p:pic>
      <p:pic>
        <p:nvPicPr>
          <p:cNvPr id="6" name="Picture 5">
            <a:extLst>
              <a:ext uri="{FF2B5EF4-FFF2-40B4-BE49-F238E27FC236}">
                <a16:creationId xmlns:a16="http://schemas.microsoft.com/office/drawing/2014/main" id="{B472829E-AB23-44E7-BAB4-1F6B0E043DCE}"/>
              </a:ext>
            </a:extLst>
          </p:cNvPr>
          <p:cNvPicPr>
            <a:picLocks noChangeAspect="1"/>
          </p:cNvPicPr>
          <p:nvPr/>
        </p:nvPicPr>
        <p:blipFill>
          <a:blip r:embed="rId2"/>
          <a:stretch>
            <a:fillRect/>
          </a:stretch>
        </p:blipFill>
        <p:spPr>
          <a:xfrm>
            <a:off x="6790040" y="2640014"/>
            <a:ext cx="2123921" cy="1136618"/>
          </a:xfrm>
          <a:prstGeom prst="rect">
            <a:avLst/>
          </a:prstGeom>
        </p:spPr>
      </p:pic>
      <p:pic>
        <p:nvPicPr>
          <p:cNvPr id="8" name="Picture 7">
            <a:extLst>
              <a:ext uri="{FF2B5EF4-FFF2-40B4-BE49-F238E27FC236}">
                <a16:creationId xmlns:a16="http://schemas.microsoft.com/office/drawing/2014/main" id="{8B2C7010-7B3A-4625-988E-E7E1CCC74D4A}"/>
              </a:ext>
            </a:extLst>
          </p:cNvPr>
          <p:cNvPicPr>
            <a:picLocks noChangeAspect="1"/>
          </p:cNvPicPr>
          <p:nvPr/>
        </p:nvPicPr>
        <p:blipFill>
          <a:blip r:embed="rId4"/>
          <a:stretch>
            <a:fillRect/>
          </a:stretch>
        </p:blipFill>
        <p:spPr>
          <a:xfrm>
            <a:off x="5463901" y="4000243"/>
            <a:ext cx="1778512" cy="292609"/>
          </a:xfrm>
          <a:prstGeom prst="rect">
            <a:avLst/>
          </a:prstGeom>
        </p:spPr>
      </p:pic>
      <p:pic>
        <p:nvPicPr>
          <p:cNvPr id="9" name="Picture 8">
            <a:extLst>
              <a:ext uri="{FF2B5EF4-FFF2-40B4-BE49-F238E27FC236}">
                <a16:creationId xmlns:a16="http://schemas.microsoft.com/office/drawing/2014/main" id="{01037D80-AEA7-4BC0-A1F5-125F6EEC5586}"/>
              </a:ext>
            </a:extLst>
          </p:cNvPr>
          <p:cNvPicPr>
            <a:picLocks noChangeAspect="1"/>
          </p:cNvPicPr>
          <p:nvPr/>
        </p:nvPicPr>
        <p:blipFill>
          <a:blip r:embed="rId5"/>
          <a:stretch>
            <a:fillRect/>
          </a:stretch>
        </p:blipFill>
        <p:spPr>
          <a:xfrm>
            <a:off x="3516967" y="5198545"/>
            <a:ext cx="4558659" cy="1136618"/>
          </a:xfrm>
          <a:prstGeom prst="rect">
            <a:avLst/>
          </a:prstGeom>
        </p:spPr>
      </p:pic>
      <p:pic>
        <p:nvPicPr>
          <p:cNvPr id="10" name="Picture 9">
            <a:extLst>
              <a:ext uri="{FF2B5EF4-FFF2-40B4-BE49-F238E27FC236}">
                <a16:creationId xmlns:a16="http://schemas.microsoft.com/office/drawing/2014/main" id="{114E0521-82DF-4D0F-BBA1-3661AD33C971}"/>
              </a:ext>
            </a:extLst>
          </p:cNvPr>
          <p:cNvPicPr>
            <a:picLocks noChangeAspect="1"/>
          </p:cNvPicPr>
          <p:nvPr/>
        </p:nvPicPr>
        <p:blipFill>
          <a:blip r:embed="rId6"/>
          <a:stretch>
            <a:fillRect/>
          </a:stretch>
        </p:blipFill>
        <p:spPr>
          <a:xfrm>
            <a:off x="5461252" y="4466805"/>
            <a:ext cx="1269495" cy="278893"/>
          </a:xfrm>
          <a:prstGeom prst="rect">
            <a:avLst/>
          </a:prstGeom>
        </p:spPr>
      </p:pic>
      <p:pic>
        <p:nvPicPr>
          <p:cNvPr id="11" name="Picture 10">
            <a:extLst>
              <a:ext uri="{FF2B5EF4-FFF2-40B4-BE49-F238E27FC236}">
                <a16:creationId xmlns:a16="http://schemas.microsoft.com/office/drawing/2014/main" id="{5EE0338F-3BE4-47F0-82B1-9C82398A4C92}"/>
              </a:ext>
            </a:extLst>
          </p:cNvPr>
          <p:cNvPicPr>
            <a:picLocks noChangeAspect="1"/>
          </p:cNvPicPr>
          <p:nvPr/>
        </p:nvPicPr>
        <p:blipFill>
          <a:blip r:embed="rId7"/>
          <a:stretch>
            <a:fillRect/>
          </a:stretch>
        </p:blipFill>
        <p:spPr>
          <a:xfrm>
            <a:off x="3134928" y="3088543"/>
            <a:ext cx="254509" cy="228600"/>
          </a:xfrm>
          <a:prstGeom prst="rect">
            <a:avLst/>
          </a:prstGeom>
        </p:spPr>
      </p:pic>
    </p:spTree>
    <p:extLst>
      <p:ext uri="{BB962C8B-B14F-4D97-AF65-F5344CB8AC3E}">
        <p14:creationId xmlns:p14="http://schemas.microsoft.com/office/powerpoint/2010/main" val="318356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Tribe of bored cannibals</a:t>
            </a:r>
          </a:p>
        </p:txBody>
      </p:sp>
      <p:sp>
        <p:nvSpPr>
          <p:cNvPr id="3" name="Content Placeholder 2"/>
          <p:cNvSpPr>
            <a:spLocks noGrp="1"/>
          </p:cNvSpPr>
          <p:nvPr>
            <p:ph idx="1"/>
          </p:nvPr>
        </p:nvSpPr>
        <p:spPr/>
        <p:txBody>
          <a:bodyPr/>
          <a:lstStyle/>
          <a:p>
            <a:r>
              <a:rPr lang="en-US" dirty="0"/>
              <a:t>Let us look at the cases for the setup</a:t>
            </a:r>
          </a:p>
          <a:p>
            <a:endParaRPr lang="en-US" dirty="0"/>
          </a:p>
          <a:p>
            <a:endParaRPr lang="en-US" dirty="0"/>
          </a:p>
          <a:p>
            <a:endParaRPr lang="en-US" dirty="0"/>
          </a:p>
          <a:p>
            <a:r>
              <a:rPr lang="en-US" dirty="0"/>
              <a:t>Red boxes – balanced functions:			outputs</a:t>
            </a:r>
          </a:p>
          <a:p>
            <a:r>
              <a:rPr lang="en-US" dirty="0"/>
              <a:t>Blue boxes – constant functions:			outputs</a:t>
            </a:r>
          </a:p>
          <a:p>
            <a:endParaRPr lang="en-US" dirty="0"/>
          </a:p>
          <a:p>
            <a:r>
              <a:rPr lang="en-US" dirty="0"/>
              <a:t>We can survive with certainty (Deutsch-</a:t>
            </a:r>
            <a:r>
              <a:rPr lang="en-US" dirty="0" err="1"/>
              <a:t>Jozsa</a:t>
            </a:r>
            <a:r>
              <a:rPr lang="en-US" dirty="0"/>
              <a:t> algorithm)</a:t>
            </a:r>
          </a:p>
        </p:txBody>
      </p:sp>
      <p:pic>
        <p:nvPicPr>
          <p:cNvPr id="4" name="Picture 3">
            <a:extLst>
              <a:ext uri="{FF2B5EF4-FFF2-40B4-BE49-F238E27FC236}">
                <a16:creationId xmlns:a16="http://schemas.microsoft.com/office/drawing/2014/main" id="{C9E5B1D6-48DA-448C-B02B-EC11C4161993}"/>
              </a:ext>
            </a:extLst>
          </p:cNvPr>
          <p:cNvPicPr>
            <a:picLocks noChangeAspect="1"/>
          </p:cNvPicPr>
          <p:nvPr/>
        </p:nvPicPr>
        <p:blipFill>
          <a:blip r:embed="rId2"/>
          <a:stretch>
            <a:fillRect/>
          </a:stretch>
        </p:blipFill>
        <p:spPr>
          <a:xfrm>
            <a:off x="3516967" y="2634534"/>
            <a:ext cx="2123921" cy="1136618"/>
          </a:xfrm>
          <a:prstGeom prst="rect">
            <a:avLst/>
          </a:prstGeom>
        </p:spPr>
      </p:pic>
      <p:pic>
        <p:nvPicPr>
          <p:cNvPr id="5" name="Picture 4">
            <a:extLst>
              <a:ext uri="{FF2B5EF4-FFF2-40B4-BE49-F238E27FC236}">
                <a16:creationId xmlns:a16="http://schemas.microsoft.com/office/drawing/2014/main" id="{B37F7752-66F9-4C62-AAD9-CD2123F629AF}"/>
              </a:ext>
            </a:extLst>
          </p:cNvPr>
          <p:cNvPicPr>
            <a:picLocks noChangeAspect="1"/>
          </p:cNvPicPr>
          <p:nvPr/>
        </p:nvPicPr>
        <p:blipFill>
          <a:blip r:embed="rId3"/>
          <a:stretch>
            <a:fillRect/>
          </a:stretch>
        </p:blipFill>
        <p:spPr>
          <a:xfrm>
            <a:off x="5153504" y="2634534"/>
            <a:ext cx="2123921" cy="1136618"/>
          </a:xfrm>
          <a:prstGeom prst="rect">
            <a:avLst/>
          </a:prstGeom>
        </p:spPr>
      </p:pic>
      <p:pic>
        <p:nvPicPr>
          <p:cNvPr id="6" name="Picture 5">
            <a:extLst>
              <a:ext uri="{FF2B5EF4-FFF2-40B4-BE49-F238E27FC236}">
                <a16:creationId xmlns:a16="http://schemas.microsoft.com/office/drawing/2014/main" id="{B472829E-AB23-44E7-BAB4-1F6B0E043DCE}"/>
              </a:ext>
            </a:extLst>
          </p:cNvPr>
          <p:cNvPicPr>
            <a:picLocks noChangeAspect="1"/>
          </p:cNvPicPr>
          <p:nvPr/>
        </p:nvPicPr>
        <p:blipFill>
          <a:blip r:embed="rId2"/>
          <a:stretch>
            <a:fillRect/>
          </a:stretch>
        </p:blipFill>
        <p:spPr>
          <a:xfrm>
            <a:off x="6790040" y="2640014"/>
            <a:ext cx="2123921" cy="1136618"/>
          </a:xfrm>
          <a:prstGeom prst="rect">
            <a:avLst/>
          </a:prstGeom>
        </p:spPr>
      </p:pic>
      <p:pic>
        <p:nvPicPr>
          <p:cNvPr id="8" name="Picture 7">
            <a:extLst>
              <a:ext uri="{FF2B5EF4-FFF2-40B4-BE49-F238E27FC236}">
                <a16:creationId xmlns:a16="http://schemas.microsoft.com/office/drawing/2014/main" id="{8B2C7010-7B3A-4625-988E-E7E1CCC74D4A}"/>
              </a:ext>
            </a:extLst>
          </p:cNvPr>
          <p:cNvPicPr>
            <a:picLocks noChangeAspect="1"/>
          </p:cNvPicPr>
          <p:nvPr/>
        </p:nvPicPr>
        <p:blipFill>
          <a:blip r:embed="rId4"/>
          <a:stretch>
            <a:fillRect/>
          </a:stretch>
        </p:blipFill>
        <p:spPr>
          <a:xfrm>
            <a:off x="5463901" y="4000243"/>
            <a:ext cx="1778512" cy="292609"/>
          </a:xfrm>
          <a:prstGeom prst="rect">
            <a:avLst/>
          </a:prstGeom>
        </p:spPr>
      </p:pic>
      <p:pic>
        <p:nvPicPr>
          <p:cNvPr id="10" name="Picture 9">
            <a:extLst>
              <a:ext uri="{FF2B5EF4-FFF2-40B4-BE49-F238E27FC236}">
                <a16:creationId xmlns:a16="http://schemas.microsoft.com/office/drawing/2014/main" id="{114E0521-82DF-4D0F-BBA1-3661AD33C971}"/>
              </a:ext>
            </a:extLst>
          </p:cNvPr>
          <p:cNvPicPr>
            <a:picLocks noChangeAspect="1"/>
          </p:cNvPicPr>
          <p:nvPr/>
        </p:nvPicPr>
        <p:blipFill>
          <a:blip r:embed="rId5"/>
          <a:stretch>
            <a:fillRect/>
          </a:stretch>
        </p:blipFill>
        <p:spPr>
          <a:xfrm>
            <a:off x="5461252" y="4466805"/>
            <a:ext cx="1269495" cy="278893"/>
          </a:xfrm>
          <a:prstGeom prst="rect">
            <a:avLst/>
          </a:prstGeom>
        </p:spPr>
      </p:pic>
      <p:pic>
        <p:nvPicPr>
          <p:cNvPr id="11" name="Picture 10">
            <a:extLst>
              <a:ext uri="{FF2B5EF4-FFF2-40B4-BE49-F238E27FC236}">
                <a16:creationId xmlns:a16="http://schemas.microsoft.com/office/drawing/2014/main" id="{5EE0338F-3BE4-47F0-82B1-9C82398A4C92}"/>
              </a:ext>
            </a:extLst>
          </p:cNvPr>
          <p:cNvPicPr>
            <a:picLocks noChangeAspect="1"/>
          </p:cNvPicPr>
          <p:nvPr/>
        </p:nvPicPr>
        <p:blipFill>
          <a:blip r:embed="rId6"/>
          <a:stretch>
            <a:fillRect/>
          </a:stretch>
        </p:blipFill>
        <p:spPr>
          <a:xfrm>
            <a:off x="3134928" y="3088543"/>
            <a:ext cx="254509" cy="228600"/>
          </a:xfrm>
          <a:prstGeom prst="rect">
            <a:avLst/>
          </a:prstGeom>
        </p:spPr>
      </p:pic>
      <p:pic>
        <p:nvPicPr>
          <p:cNvPr id="13" name="Picture 12">
            <a:extLst>
              <a:ext uri="{FF2B5EF4-FFF2-40B4-BE49-F238E27FC236}">
                <a16:creationId xmlns:a16="http://schemas.microsoft.com/office/drawing/2014/main" id="{F2DC4947-512A-4667-808E-50B6B3E44812}"/>
              </a:ext>
            </a:extLst>
          </p:cNvPr>
          <p:cNvPicPr>
            <a:picLocks noChangeAspect="1"/>
          </p:cNvPicPr>
          <p:nvPr/>
        </p:nvPicPr>
        <p:blipFill>
          <a:blip r:embed="rId7"/>
          <a:stretch>
            <a:fillRect/>
          </a:stretch>
        </p:blipFill>
        <p:spPr>
          <a:xfrm>
            <a:off x="8803075" y="4076700"/>
            <a:ext cx="445009" cy="228600"/>
          </a:xfrm>
          <a:prstGeom prst="rect">
            <a:avLst/>
          </a:prstGeom>
        </p:spPr>
      </p:pic>
      <p:pic>
        <p:nvPicPr>
          <p:cNvPr id="14" name="Picture 13">
            <a:extLst>
              <a:ext uri="{FF2B5EF4-FFF2-40B4-BE49-F238E27FC236}">
                <a16:creationId xmlns:a16="http://schemas.microsoft.com/office/drawing/2014/main" id="{4AB829B7-668A-4CAD-B558-DE6EEF8DA263}"/>
              </a:ext>
            </a:extLst>
          </p:cNvPr>
          <p:cNvPicPr>
            <a:picLocks noChangeAspect="1"/>
          </p:cNvPicPr>
          <p:nvPr/>
        </p:nvPicPr>
        <p:blipFill>
          <a:blip r:embed="rId8"/>
          <a:stretch>
            <a:fillRect/>
          </a:stretch>
        </p:blipFill>
        <p:spPr>
          <a:xfrm>
            <a:off x="8726875" y="4517098"/>
            <a:ext cx="521209" cy="228600"/>
          </a:xfrm>
          <a:prstGeom prst="rect">
            <a:avLst/>
          </a:prstGeom>
        </p:spPr>
      </p:pic>
      <p:sp>
        <p:nvSpPr>
          <p:cNvPr id="12" name="BlokTextu 3">
            <a:extLst>
              <a:ext uri="{FF2B5EF4-FFF2-40B4-BE49-F238E27FC236}">
                <a16:creationId xmlns:a16="http://schemas.microsoft.com/office/drawing/2014/main" id="{139328A5-2815-4D17-8733-B1DAAD4CE62C}"/>
              </a:ext>
            </a:extLst>
          </p:cNvPr>
          <p:cNvSpPr txBox="1"/>
          <p:nvPr/>
        </p:nvSpPr>
        <p:spPr>
          <a:xfrm>
            <a:off x="2095865" y="5985164"/>
            <a:ext cx="9782175" cy="523220"/>
          </a:xfrm>
          <a:prstGeom prst="rect">
            <a:avLst/>
          </a:prstGeom>
          <a:noFill/>
        </p:spPr>
        <p:txBody>
          <a:bodyPr wrap="square" rtlCol="0">
            <a:spAutoFit/>
          </a:bodyPr>
          <a:lstStyle/>
          <a:p>
            <a:r>
              <a:rPr lang="en-US" sz="1400" dirty="0"/>
              <a:t>David Deutsch, Richard </a:t>
            </a:r>
            <a:r>
              <a:rPr lang="en-US" sz="1400" dirty="0" err="1"/>
              <a:t>Jozsa</a:t>
            </a:r>
            <a:r>
              <a:rPr lang="en-US" sz="1400" dirty="0"/>
              <a:t>. Rapid solutions of problems by quantum computation. Proceedings of the Royal Society of London, Series A, vol. 439, pp. 553, 1992.</a:t>
            </a:r>
          </a:p>
        </p:txBody>
      </p:sp>
    </p:spTree>
    <p:extLst>
      <p:ext uri="{BB962C8B-B14F-4D97-AF65-F5344CB8AC3E}">
        <p14:creationId xmlns:p14="http://schemas.microsoft.com/office/powerpoint/2010/main" val="50118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Tribe of bored cannibals</a:t>
            </a:r>
          </a:p>
        </p:txBody>
      </p:sp>
      <p:sp>
        <p:nvSpPr>
          <p:cNvPr id="3" name="Content Placeholder 2"/>
          <p:cNvSpPr>
            <a:spLocks noGrp="1"/>
          </p:cNvSpPr>
          <p:nvPr>
            <p:ph idx="1"/>
          </p:nvPr>
        </p:nvSpPr>
        <p:spPr/>
        <p:txBody>
          <a:bodyPr/>
          <a:lstStyle/>
          <a:p>
            <a:r>
              <a:rPr lang="en-US" dirty="0"/>
              <a:t>Let us look at it step-wise</a:t>
            </a:r>
          </a:p>
          <a:p>
            <a:endParaRPr lang="en-US" dirty="0"/>
          </a:p>
          <a:p>
            <a:endParaRPr lang="en-US" dirty="0"/>
          </a:p>
          <a:p>
            <a:endParaRPr lang="en-US" dirty="0"/>
          </a:p>
          <a:p>
            <a:r>
              <a:rPr lang="en-US" dirty="0"/>
              <a:t>What did we use?</a:t>
            </a:r>
          </a:p>
          <a:p>
            <a:pPr lvl="1"/>
            <a:r>
              <a:rPr lang="en-US" dirty="0"/>
              <a:t>Superposition </a:t>
            </a:r>
            <a:r>
              <a:rPr lang="mr-IN" dirty="0"/>
              <a:t>–</a:t>
            </a:r>
            <a:r>
              <a:rPr lang="en-US" dirty="0"/>
              <a:t> in general cases we will see that in quantum case we can work on different basis states in parallel</a:t>
            </a:r>
          </a:p>
          <a:p>
            <a:pPr lvl="1"/>
            <a:r>
              <a:rPr lang="en-US" dirty="0"/>
              <a:t>Interference </a:t>
            </a:r>
            <a:r>
              <a:rPr lang="mr-IN" dirty="0"/>
              <a:t>–</a:t>
            </a:r>
            <a:r>
              <a:rPr lang="en-US" dirty="0"/>
              <a:t> getting reasonable result is, however, the more difficult part and relies on destructive interference on unwanted results and constructive interference of wanted results</a:t>
            </a:r>
          </a:p>
        </p:txBody>
      </p:sp>
      <p:pic>
        <p:nvPicPr>
          <p:cNvPr id="4" name="Picture 3">
            <a:extLst>
              <a:ext uri="{FF2B5EF4-FFF2-40B4-BE49-F238E27FC236}">
                <a16:creationId xmlns:a16="http://schemas.microsoft.com/office/drawing/2014/main" id="{97FE04C1-BEF7-4007-8543-58F6585273D9}"/>
              </a:ext>
            </a:extLst>
          </p:cNvPr>
          <p:cNvPicPr>
            <a:picLocks noChangeAspect="1"/>
          </p:cNvPicPr>
          <p:nvPr/>
        </p:nvPicPr>
        <p:blipFill>
          <a:blip r:embed="rId2"/>
          <a:stretch>
            <a:fillRect/>
          </a:stretch>
        </p:blipFill>
        <p:spPr>
          <a:xfrm>
            <a:off x="1894107" y="2634534"/>
            <a:ext cx="2123921" cy="1136618"/>
          </a:xfrm>
          <a:prstGeom prst="rect">
            <a:avLst/>
          </a:prstGeom>
        </p:spPr>
      </p:pic>
      <p:pic>
        <p:nvPicPr>
          <p:cNvPr id="5" name="Picture 4">
            <a:extLst>
              <a:ext uri="{FF2B5EF4-FFF2-40B4-BE49-F238E27FC236}">
                <a16:creationId xmlns:a16="http://schemas.microsoft.com/office/drawing/2014/main" id="{3FBC1EF4-7F9D-401D-9C20-5C3E5AE62BFA}"/>
              </a:ext>
            </a:extLst>
          </p:cNvPr>
          <p:cNvPicPr>
            <a:picLocks noChangeAspect="1"/>
          </p:cNvPicPr>
          <p:nvPr/>
        </p:nvPicPr>
        <p:blipFill>
          <a:blip r:embed="rId3"/>
          <a:stretch>
            <a:fillRect/>
          </a:stretch>
        </p:blipFill>
        <p:spPr>
          <a:xfrm>
            <a:off x="5733083" y="2634534"/>
            <a:ext cx="2123921" cy="1136618"/>
          </a:xfrm>
          <a:prstGeom prst="rect">
            <a:avLst/>
          </a:prstGeom>
        </p:spPr>
      </p:pic>
      <p:pic>
        <p:nvPicPr>
          <p:cNvPr id="7" name="Picture 6">
            <a:extLst>
              <a:ext uri="{FF2B5EF4-FFF2-40B4-BE49-F238E27FC236}">
                <a16:creationId xmlns:a16="http://schemas.microsoft.com/office/drawing/2014/main" id="{29719335-E1C0-4E95-B487-901E8AC44D45}"/>
              </a:ext>
            </a:extLst>
          </p:cNvPr>
          <p:cNvPicPr>
            <a:picLocks noChangeAspect="1"/>
          </p:cNvPicPr>
          <p:nvPr/>
        </p:nvPicPr>
        <p:blipFill>
          <a:blip r:embed="rId4"/>
          <a:stretch>
            <a:fillRect/>
          </a:stretch>
        </p:blipFill>
        <p:spPr>
          <a:xfrm>
            <a:off x="1512068" y="3088543"/>
            <a:ext cx="254509" cy="228600"/>
          </a:xfrm>
          <a:prstGeom prst="rect">
            <a:avLst/>
          </a:prstGeom>
        </p:spPr>
      </p:pic>
      <p:pic>
        <p:nvPicPr>
          <p:cNvPr id="8" name="Picture 7">
            <a:extLst>
              <a:ext uri="{FF2B5EF4-FFF2-40B4-BE49-F238E27FC236}">
                <a16:creationId xmlns:a16="http://schemas.microsoft.com/office/drawing/2014/main" id="{0E25912E-2737-40EE-842B-281FE5B8DAA2}"/>
              </a:ext>
            </a:extLst>
          </p:cNvPr>
          <p:cNvPicPr>
            <a:picLocks noChangeAspect="1"/>
          </p:cNvPicPr>
          <p:nvPr/>
        </p:nvPicPr>
        <p:blipFill>
          <a:blip r:embed="rId5"/>
          <a:stretch>
            <a:fillRect/>
          </a:stretch>
        </p:blipFill>
        <p:spPr>
          <a:xfrm>
            <a:off x="4145558" y="2891946"/>
            <a:ext cx="1459995" cy="621793"/>
          </a:xfrm>
          <a:prstGeom prst="rect">
            <a:avLst/>
          </a:prstGeom>
        </p:spPr>
      </p:pic>
      <p:pic>
        <p:nvPicPr>
          <p:cNvPr id="9" name="Picture 8">
            <a:extLst>
              <a:ext uri="{FF2B5EF4-FFF2-40B4-BE49-F238E27FC236}">
                <a16:creationId xmlns:a16="http://schemas.microsoft.com/office/drawing/2014/main" id="{FF1A9F7D-2A12-483B-B06B-5085876ABA0A}"/>
              </a:ext>
            </a:extLst>
          </p:cNvPr>
          <p:cNvPicPr>
            <a:picLocks noChangeAspect="1"/>
          </p:cNvPicPr>
          <p:nvPr/>
        </p:nvPicPr>
        <p:blipFill>
          <a:blip r:embed="rId2"/>
          <a:stretch>
            <a:fillRect/>
          </a:stretch>
        </p:blipFill>
        <p:spPr>
          <a:xfrm>
            <a:off x="7371020" y="2634534"/>
            <a:ext cx="2123921" cy="1136618"/>
          </a:xfrm>
          <a:prstGeom prst="rect">
            <a:avLst/>
          </a:prstGeom>
        </p:spPr>
      </p:pic>
      <p:pic>
        <p:nvPicPr>
          <p:cNvPr id="12" name="Picture 11">
            <a:extLst>
              <a:ext uri="{FF2B5EF4-FFF2-40B4-BE49-F238E27FC236}">
                <a16:creationId xmlns:a16="http://schemas.microsoft.com/office/drawing/2014/main" id="{23CB53C7-3280-4C95-AF52-DF4393B22315}"/>
              </a:ext>
            </a:extLst>
          </p:cNvPr>
          <p:cNvPicPr>
            <a:picLocks noChangeAspect="1"/>
          </p:cNvPicPr>
          <p:nvPr/>
        </p:nvPicPr>
        <p:blipFill>
          <a:blip r:embed="rId4"/>
          <a:stretch>
            <a:fillRect/>
          </a:stretch>
        </p:blipFill>
        <p:spPr>
          <a:xfrm>
            <a:off x="9882628" y="2873087"/>
            <a:ext cx="170521" cy="153162"/>
          </a:xfrm>
          <a:prstGeom prst="rect">
            <a:avLst/>
          </a:prstGeom>
        </p:spPr>
      </p:pic>
      <p:pic>
        <p:nvPicPr>
          <p:cNvPr id="14" name="Picture 13">
            <a:extLst>
              <a:ext uri="{FF2B5EF4-FFF2-40B4-BE49-F238E27FC236}">
                <a16:creationId xmlns:a16="http://schemas.microsoft.com/office/drawing/2014/main" id="{553C155D-9BB1-4D2A-80B0-BC9509A82925}"/>
              </a:ext>
            </a:extLst>
          </p:cNvPr>
          <p:cNvPicPr>
            <a:picLocks noChangeAspect="1"/>
          </p:cNvPicPr>
          <p:nvPr/>
        </p:nvPicPr>
        <p:blipFill>
          <a:blip r:embed="rId6"/>
          <a:stretch>
            <a:fillRect/>
          </a:stretch>
        </p:blipFill>
        <p:spPr>
          <a:xfrm>
            <a:off x="9713380" y="3200400"/>
            <a:ext cx="509018" cy="457200"/>
          </a:xfrm>
          <a:prstGeom prst="rect">
            <a:avLst/>
          </a:prstGeom>
        </p:spPr>
      </p:pic>
    </p:spTree>
    <p:extLst>
      <p:ext uri="{BB962C8B-B14F-4D97-AF65-F5344CB8AC3E}">
        <p14:creationId xmlns:p14="http://schemas.microsoft.com/office/powerpoint/2010/main" val="410925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E1B5E54-4293-422F-A32F-7EB8E9CDF434}"/>
              </a:ext>
            </a:extLst>
          </p:cNvPr>
          <p:cNvPicPr>
            <a:picLocks noChangeAspect="1"/>
          </p:cNvPicPr>
          <p:nvPr/>
        </p:nvPicPr>
        <p:blipFill>
          <a:blip r:embed="rId2"/>
          <a:stretch>
            <a:fillRect/>
          </a:stretch>
        </p:blipFill>
        <p:spPr>
          <a:xfrm>
            <a:off x="7137719" y="855421"/>
            <a:ext cx="4572000" cy="5490058"/>
          </a:xfrm>
          <a:prstGeom prst="rect">
            <a:avLst/>
          </a:prstGeom>
        </p:spPr>
      </p:pic>
      <p:sp>
        <p:nvSpPr>
          <p:cNvPr id="2" name="Title 1"/>
          <p:cNvSpPr>
            <a:spLocks noGrp="1"/>
          </p:cNvSpPr>
          <p:nvPr>
            <p:ph type="title"/>
          </p:nvPr>
        </p:nvSpPr>
        <p:spPr/>
        <p:txBody>
          <a:bodyPr/>
          <a:lstStyle/>
          <a:p>
            <a:r>
              <a:rPr lang="en-US" dirty="0" err="1"/>
              <a:t>Unitaries</a:t>
            </a:r>
            <a:r>
              <a:rPr lang="en-US" dirty="0"/>
              <a:t> and the Bloch sphere</a:t>
            </a:r>
          </a:p>
        </p:txBody>
      </p:sp>
      <p:sp>
        <p:nvSpPr>
          <p:cNvPr id="3" name="Content Placeholder 2"/>
          <p:cNvSpPr>
            <a:spLocks noGrp="1"/>
          </p:cNvSpPr>
          <p:nvPr>
            <p:ph idx="1"/>
          </p:nvPr>
        </p:nvSpPr>
        <p:spPr>
          <a:xfrm>
            <a:off x="1143000" y="2057400"/>
            <a:ext cx="5538355" cy="4038600"/>
          </a:xfrm>
        </p:spPr>
        <p:txBody>
          <a:bodyPr/>
          <a:lstStyle/>
          <a:p>
            <a:r>
              <a:rPr lang="en-US" dirty="0"/>
              <a:t>Similarly as states, we can express also </a:t>
            </a:r>
            <a:r>
              <a:rPr lang="en-US" dirty="0" err="1"/>
              <a:t>unitaries</a:t>
            </a:r>
            <a:r>
              <a:rPr lang="en-US" dirty="0"/>
              <a:t> in Bloch representation (up to a phase):</a:t>
            </a:r>
          </a:p>
          <a:p>
            <a:endParaRPr lang="en-US" dirty="0"/>
          </a:p>
          <a:p>
            <a:r>
              <a:rPr lang="en-US" dirty="0"/>
              <a:t>Here     represent a unit vector and      is a </a:t>
            </a:r>
            <a:r>
              <a:rPr lang="en-US" dirty="0">
                <a:solidFill>
                  <a:srgbClr val="FFC000"/>
                </a:solidFill>
              </a:rPr>
              <a:t>vector of Pauli matrices:</a:t>
            </a:r>
          </a:p>
        </p:txBody>
      </p:sp>
      <p:pic>
        <p:nvPicPr>
          <p:cNvPr id="5" name="Picture 4">
            <a:extLst>
              <a:ext uri="{FF2B5EF4-FFF2-40B4-BE49-F238E27FC236}">
                <a16:creationId xmlns:a16="http://schemas.microsoft.com/office/drawing/2014/main" id="{BD276CB9-D06B-4AD8-AB63-32BB0429A14B}"/>
              </a:ext>
            </a:extLst>
          </p:cNvPr>
          <p:cNvPicPr>
            <a:picLocks noChangeAspect="1"/>
          </p:cNvPicPr>
          <p:nvPr/>
        </p:nvPicPr>
        <p:blipFill>
          <a:blip r:embed="rId3"/>
          <a:stretch>
            <a:fillRect/>
          </a:stretch>
        </p:blipFill>
        <p:spPr>
          <a:xfrm>
            <a:off x="2131307" y="3708668"/>
            <a:ext cx="140208" cy="202692"/>
          </a:xfrm>
          <a:prstGeom prst="rect">
            <a:avLst/>
          </a:prstGeom>
        </p:spPr>
      </p:pic>
      <p:pic>
        <p:nvPicPr>
          <p:cNvPr id="6" name="Picture 5">
            <a:extLst>
              <a:ext uri="{FF2B5EF4-FFF2-40B4-BE49-F238E27FC236}">
                <a16:creationId xmlns:a16="http://schemas.microsoft.com/office/drawing/2014/main" id="{161BEC8D-B06B-443D-89B1-AEA774BCA981}"/>
              </a:ext>
            </a:extLst>
          </p:cNvPr>
          <p:cNvPicPr>
            <a:picLocks noChangeAspect="1"/>
          </p:cNvPicPr>
          <p:nvPr/>
        </p:nvPicPr>
        <p:blipFill>
          <a:blip r:embed="rId4"/>
          <a:stretch>
            <a:fillRect/>
          </a:stretch>
        </p:blipFill>
        <p:spPr>
          <a:xfrm>
            <a:off x="5669007" y="3702281"/>
            <a:ext cx="164592" cy="202692"/>
          </a:xfrm>
          <a:prstGeom prst="rect">
            <a:avLst/>
          </a:prstGeom>
        </p:spPr>
      </p:pic>
      <p:pic>
        <p:nvPicPr>
          <p:cNvPr id="8" name="Picture 7">
            <a:extLst>
              <a:ext uri="{FF2B5EF4-FFF2-40B4-BE49-F238E27FC236}">
                <a16:creationId xmlns:a16="http://schemas.microsoft.com/office/drawing/2014/main" id="{5F211FF7-AED9-4F80-ADB7-17404CE549FB}"/>
              </a:ext>
            </a:extLst>
          </p:cNvPr>
          <p:cNvPicPr>
            <a:picLocks noChangeAspect="1"/>
          </p:cNvPicPr>
          <p:nvPr/>
        </p:nvPicPr>
        <p:blipFill>
          <a:blip r:embed="rId5"/>
          <a:stretch>
            <a:fillRect/>
          </a:stretch>
        </p:blipFill>
        <p:spPr>
          <a:xfrm>
            <a:off x="1599364" y="4391163"/>
            <a:ext cx="4622301" cy="609601"/>
          </a:xfrm>
          <a:prstGeom prst="rect">
            <a:avLst/>
          </a:prstGeom>
        </p:spPr>
      </p:pic>
      <p:pic>
        <p:nvPicPr>
          <p:cNvPr id="15" name="Picture 14">
            <a:extLst>
              <a:ext uri="{FF2B5EF4-FFF2-40B4-BE49-F238E27FC236}">
                <a16:creationId xmlns:a16="http://schemas.microsoft.com/office/drawing/2014/main" id="{48FC8402-D2D0-4A40-8D55-B51CAB2091D0}"/>
              </a:ext>
            </a:extLst>
          </p:cNvPr>
          <p:cNvPicPr>
            <a:picLocks noChangeAspect="1"/>
          </p:cNvPicPr>
          <p:nvPr/>
        </p:nvPicPr>
        <p:blipFill>
          <a:blip r:embed="rId6"/>
          <a:stretch>
            <a:fillRect/>
          </a:stretch>
        </p:blipFill>
        <p:spPr>
          <a:xfrm>
            <a:off x="1599364" y="3066495"/>
            <a:ext cx="4381509" cy="521209"/>
          </a:xfrm>
          <a:prstGeom prst="rect">
            <a:avLst/>
          </a:prstGeom>
        </p:spPr>
      </p:pic>
      <p:pic>
        <p:nvPicPr>
          <p:cNvPr id="16" name="Picture 15">
            <a:extLst>
              <a:ext uri="{FF2B5EF4-FFF2-40B4-BE49-F238E27FC236}">
                <a16:creationId xmlns:a16="http://schemas.microsoft.com/office/drawing/2014/main" id="{D3322BF9-9C54-4BB7-A4FD-CD316DA75674}"/>
              </a:ext>
            </a:extLst>
          </p:cNvPr>
          <p:cNvPicPr>
            <a:picLocks noChangeAspect="1"/>
          </p:cNvPicPr>
          <p:nvPr/>
        </p:nvPicPr>
        <p:blipFill>
          <a:blip r:embed="rId7"/>
          <a:stretch>
            <a:fillRect/>
          </a:stretch>
        </p:blipFill>
        <p:spPr>
          <a:xfrm>
            <a:off x="11709719" y="4391163"/>
            <a:ext cx="140208" cy="140208"/>
          </a:xfrm>
          <a:prstGeom prst="rect">
            <a:avLst/>
          </a:prstGeom>
        </p:spPr>
      </p:pic>
      <p:pic>
        <p:nvPicPr>
          <p:cNvPr id="17" name="Picture 16">
            <a:extLst>
              <a:ext uri="{FF2B5EF4-FFF2-40B4-BE49-F238E27FC236}">
                <a16:creationId xmlns:a16="http://schemas.microsoft.com/office/drawing/2014/main" id="{A7AFD05B-C828-4C5B-86CB-944F6C9AA282}"/>
              </a:ext>
            </a:extLst>
          </p:cNvPr>
          <p:cNvPicPr>
            <a:picLocks noChangeAspect="1"/>
          </p:cNvPicPr>
          <p:nvPr/>
        </p:nvPicPr>
        <p:blipFill>
          <a:blip r:embed="rId8"/>
          <a:stretch>
            <a:fillRect/>
          </a:stretch>
        </p:blipFill>
        <p:spPr>
          <a:xfrm>
            <a:off x="10249622" y="2863803"/>
            <a:ext cx="152400" cy="202692"/>
          </a:xfrm>
          <a:prstGeom prst="rect">
            <a:avLst/>
          </a:prstGeom>
        </p:spPr>
      </p:pic>
      <p:pic>
        <p:nvPicPr>
          <p:cNvPr id="18" name="Picture 17">
            <a:extLst>
              <a:ext uri="{FF2B5EF4-FFF2-40B4-BE49-F238E27FC236}">
                <a16:creationId xmlns:a16="http://schemas.microsoft.com/office/drawing/2014/main" id="{0F2370CD-B8F5-4343-A0E1-B0FFE5CDF6DA}"/>
              </a:ext>
            </a:extLst>
          </p:cNvPr>
          <p:cNvPicPr>
            <a:picLocks noChangeAspect="1"/>
          </p:cNvPicPr>
          <p:nvPr/>
        </p:nvPicPr>
        <p:blipFill>
          <a:blip r:embed="rId9"/>
          <a:stretch>
            <a:fillRect/>
          </a:stretch>
        </p:blipFill>
        <p:spPr>
          <a:xfrm>
            <a:off x="9201982" y="1275519"/>
            <a:ext cx="126492" cy="140208"/>
          </a:xfrm>
          <a:prstGeom prst="rect">
            <a:avLst/>
          </a:prstGeom>
        </p:spPr>
      </p:pic>
      <p:pic>
        <p:nvPicPr>
          <p:cNvPr id="19" name="Picture 18">
            <a:extLst>
              <a:ext uri="{FF2B5EF4-FFF2-40B4-BE49-F238E27FC236}">
                <a16:creationId xmlns:a16="http://schemas.microsoft.com/office/drawing/2014/main" id="{7B7C6E0B-7592-4C93-9491-F31D45E57A5F}"/>
              </a:ext>
            </a:extLst>
          </p:cNvPr>
          <p:cNvPicPr>
            <a:picLocks noChangeAspect="1"/>
          </p:cNvPicPr>
          <p:nvPr/>
        </p:nvPicPr>
        <p:blipFill>
          <a:blip r:embed="rId10"/>
          <a:stretch>
            <a:fillRect/>
          </a:stretch>
        </p:blipFill>
        <p:spPr>
          <a:xfrm>
            <a:off x="9480747" y="1541111"/>
            <a:ext cx="254509" cy="228600"/>
          </a:xfrm>
          <a:prstGeom prst="rect">
            <a:avLst/>
          </a:prstGeom>
        </p:spPr>
      </p:pic>
      <p:pic>
        <p:nvPicPr>
          <p:cNvPr id="20" name="Picture 19">
            <a:extLst>
              <a:ext uri="{FF2B5EF4-FFF2-40B4-BE49-F238E27FC236}">
                <a16:creationId xmlns:a16="http://schemas.microsoft.com/office/drawing/2014/main" id="{EC35312E-65B3-4EDB-9E55-22E7715EFDC9}"/>
              </a:ext>
            </a:extLst>
          </p:cNvPr>
          <p:cNvPicPr>
            <a:picLocks noChangeAspect="1"/>
          </p:cNvPicPr>
          <p:nvPr/>
        </p:nvPicPr>
        <p:blipFill>
          <a:blip r:embed="rId11"/>
          <a:stretch>
            <a:fillRect/>
          </a:stretch>
        </p:blipFill>
        <p:spPr>
          <a:xfrm>
            <a:off x="9353493" y="5785872"/>
            <a:ext cx="254509" cy="228600"/>
          </a:xfrm>
          <a:prstGeom prst="rect">
            <a:avLst/>
          </a:prstGeom>
        </p:spPr>
      </p:pic>
      <p:pic>
        <p:nvPicPr>
          <p:cNvPr id="21" name="Picture 20">
            <a:extLst>
              <a:ext uri="{FF2B5EF4-FFF2-40B4-BE49-F238E27FC236}">
                <a16:creationId xmlns:a16="http://schemas.microsoft.com/office/drawing/2014/main" id="{6EB2E281-85B1-4F5E-9366-516326A27FA3}"/>
              </a:ext>
            </a:extLst>
          </p:cNvPr>
          <p:cNvPicPr>
            <a:picLocks noChangeAspect="1"/>
          </p:cNvPicPr>
          <p:nvPr/>
        </p:nvPicPr>
        <p:blipFill>
          <a:blip r:embed="rId12"/>
          <a:stretch>
            <a:fillRect/>
          </a:stretch>
        </p:blipFill>
        <p:spPr>
          <a:xfrm>
            <a:off x="11523517" y="3884340"/>
            <a:ext cx="304801" cy="228600"/>
          </a:xfrm>
          <a:prstGeom prst="rect">
            <a:avLst/>
          </a:prstGeom>
        </p:spPr>
      </p:pic>
      <p:pic>
        <p:nvPicPr>
          <p:cNvPr id="22" name="Picture 21">
            <a:extLst>
              <a:ext uri="{FF2B5EF4-FFF2-40B4-BE49-F238E27FC236}">
                <a16:creationId xmlns:a16="http://schemas.microsoft.com/office/drawing/2014/main" id="{347E3D85-28E3-4D3D-A3B6-D3BD570E25AA}"/>
              </a:ext>
            </a:extLst>
          </p:cNvPr>
          <p:cNvPicPr>
            <a:picLocks noChangeAspect="1"/>
          </p:cNvPicPr>
          <p:nvPr/>
        </p:nvPicPr>
        <p:blipFill>
          <a:blip r:embed="rId13"/>
          <a:stretch>
            <a:fillRect/>
          </a:stretch>
        </p:blipFill>
        <p:spPr>
          <a:xfrm>
            <a:off x="6898850" y="3199713"/>
            <a:ext cx="304801" cy="228600"/>
          </a:xfrm>
          <a:prstGeom prst="rect">
            <a:avLst/>
          </a:prstGeom>
        </p:spPr>
      </p:pic>
    </p:spTree>
    <p:extLst>
      <p:ext uri="{BB962C8B-B14F-4D97-AF65-F5344CB8AC3E}">
        <p14:creationId xmlns:p14="http://schemas.microsoft.com/office/powerpoint/2010/main" val="387501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128FB3F-85B3-49D9-8028-BF20B1F0E953}"/>
              </a:ext>
            </a:extLst>
          </p:cNvPr>
          <p:cNvPicPr>
            <a:picLocks noChangeAspect="1"/>
          </p:cNvPicPr>
          <p:nvPr/>
        </p:nvPicPr>
        <p:blipFill>
          <a:blip r:embed="rId2"/>
          <a:stretch>
            <a:fillRect/>
          </a:stretch>
        </p:blipFill>
        <p:spPr>
          <a:xfrm>
            <a:off x="7137719" y="855421"/>
            <a:ext cx="4572000" cy="5490058"/>
          </a:xfrm>
          <a:prstGeom prst="rect">
            <a:avLst/>
          </a:prstGeom>
        </p:spPr>
      </p:pic>
      <p:sp>
        <p:nvSpPr>
          <p:cNvPr id="2" name="Title 1"/>
          <p:cNvSpPr>
            <a:spLocks noGrp="1"/>
          </p:cNvSpPr>
          <p:nvPr>
            <p:ph type="title"/>
          </p:nvPr>
        </p:nvSpPr>
        <p:spPr/>
        <p:txBody>
          <a:bodyPr/>
          <a:lstStyle/>
          <a:p>
            <a:r>
              <a:rPr lang="en-US" dirty="0" err="1"/>
              <a:t>Unitaries</a:t>
            </a:r>
            <a:r>
              <a:rPr lang="en-US" dirty="0"/>
              <a:t> and the Bloch sphere</a:t>
            </a:r>
          </a:p>
        </p:txBody>
      </p:sp>
      <p:sp>
        <p:nvSpPr>
          <p:cNvPr id="3" name="Content Placeholder 2"/>
          <p:cNvSpPr>
            <a:spLocks noGrp="1"/>
          </p:cNvSpPr>
          <p:nvPr>
            <p:ph idx="1"/>
          </p:nvPr>
        </p:nvSpPr>
        <p:spPr>
          <a:xfrm>
            <a:off x="1143000" y="2057400"/>
            <a:ext cx="5538355" cy="4038600"/>
          </a:xfrm>
        </p:spPr>
        <p:txBody>
          <a:bodyPr/>
          <a:lstStyle/>
          <a:p>
            <a:r>
              <a:rPr lang="en-US" dirty="0"/>
              <a:t>Similarly as states, we can express also </a:t>
            </a:r>
            <a:r>
              <a:rPr lang="en-US" dirty="0" err="1"/>
              <a:t>unitaries</a:t>
            </a:r>
            <a:r>
              <a:rPr lang="en-US" dirty="0"/>
              <a:t> in Bloch representation (up to a phase):</a:t>
            </a:r>
          </a:p>
          <a:p>
            <a:endParaRPr lang="en-US" dirty="0"/>
          </a:p>
          <a:p>
            <a:r>
              <a:rPr lang="en-US" dirty="0"/>
              <a:t>Here     represent a unit vector and      is a </a:t>
            </a:r>
            <a:r>
              <a:rPr lang="en-US" dirty="0">
                <a:solidFill>
                  <a:srgbClr val="FFC000"/>
                </a:solidFill>
              </a:rPr>
              <a:t>vector of Pauli matrices:</a:t>
            </a:r>
          </a:p>
          <a:p>
            <a:endParaRPr lang="en-US" dirty="0"/>
          </a:p>
          <a:p>
            <a:endParaRPr lang="en-US" dirty="0"/>
          </a:p>
          <a:p>
            <a:r>
              <a:rPr lang="en-US" dirty="0"/>
              <a:t>Our square root of not is:</a:t>
            </a:r>
          </a:p>
        </p:txBody>
      </p:sp>
      <p:pic>
        <p:nvPicPr>
          <p:cNvPr id="5" name="Picture 4">
            <a:extLst>
              <a:ext uri="{FF2B5EF4-FFF2-40B4-BE49-F238E27FC236}">
                <a16:creationId xmlns:a16="http://schemas.microsoft.com/office/drawing/2014/main" id="{BD276CB9-D06B-4AD8-AB63-32BB0429A14B}"/>
              </a:ext>
            </a:extLst>
          </p:cNvPr>
          <p:cNvPicPr>
            <a:picLocks noChangeAspect="1"/>
          </p:cNvPicPr>
          <p:nvPr/>
        </p:nvPicPr>
        <p:blipFill>
          <a:blip r:embed="rId3"/>
          <a:stretch>
            <a:fillRect/>
          </a:stretch>
        </p:blipFill>
        <p:spPr>
          <a:xfrm>
            <a:off x="2131307" y="3708668"/>
            <a:ext cx="140208" cy="202692"/>
          </a:xfrm>
          <a:prstGeom prst="rect">
            <a:avLst/>
          </a:prstGeom>
        </p:spPr>
      </p:pic>
      <p:pic>
        <p:nvPicPr>
          <p:cNvPr id="6" name="Picture 5">
            <a:extLst>
              <a:ext uri="{FF2B5EF4-FFF2-40B4-BE49-F238E27FC236}">
                <a16:creationId xmlns:a16="http://schemas.microsoft.com/office/drawing/2014/main" id="{161BEC8D-B06B-443D-89B1-AEA774BCA981}"/>
              </a:ext>
            </a:extLst>
          </p:cNvPr>
          <p:cNvPicPr>
            <a:picLocks noChangeAspect="1"/>
          </p:cNvPicPr>
          <p:nvPr/>
        </p:nvPicPr>
        <p:blipFill>
          <a:blip r:embed="rId4"/>
          <a:stretch>
            <a:fillRect/>
          </a:stretch>
        </p:blipFill>
        <p:spPr>
          <a:xfrm>
            <a:off x="5669007" y="3702281"/>
            <a:ext cx="164592" cy="202692"/>
          </a:xfrm>
          <a:prstGeom prst="rect">
            <a:avLst/>
          </a:prstGeom>
        </p:spPr>
      </p:pic>
      <p:pic>
        <p:nvPicPr>
          <p:cNvPr id="8" name="Picture 7">
            <a:extLst>
              <a:ext uri="{FF2B5EF4-FFF2-40B4-BE49-F238E27FC236}">
                <a16:creationId xmlns:a16="http://schemas.microsoft.com/office/drawing/2014/main" id="{5F211FF7-AED9-4F80-ADB7-17404CE549FB}"/>
              </a:ext>
            </a:extLst>
          </p:cNvPr>
          <p:cNvPicPr>
            <a:picLocks noChangeAspect="1"/>
          </p:cNvPicPr>
          <p:nvPr/>
        </p:nvPicPr>
        <p:blipFill>
          <a:blip r:embed="rId5"/>
          <a:stretch>
            <a:fillRect/>
          </a:stretch>
        </p:blipFill>
        <p:spPr>
          <a:xfrm>
            <a:off x="1599364" y="4391163"/>
            <a:ext cx="4622301" cy="609601"/>
          </a:xfrm>
          <a:prstGeom prst="rect">
            <a:avLst/>
          </a:prstGeom>
        </p:spPr>
      </p:pic>
      <p:pic>
        <p:nvPicPr>
          <p:cNvPr id="15" name="Picture 14">
            <a:extLst>
              <a:ext uri="{FF2B5EF4-FFF2-40B4-BE49-F238E27FC236}">
                <a16:creationId xmlns:a16="http://schemas.microsoft.com/office/drawing/2014/main" id="{48FC8402-D2D0-4A40-8D55-B51CAB2091D0}"/>
              </a:ext>
            </a:extLst>
          </p:cNvPr>
          <p:cNvPicPr>
            <a:picLocks noChangeAspect="1"/>
          </p:cNvPicPr>
          <p:nvPr/>
        </p:nvPicPr>
        <p:blipFill>
          <a:blip r:embed="rId6"/>
          <a:stretch>
            <a:fillRect/>
          </a:stretch>
        </p:blipFill>
        <p:spPr>
          <a:xfrm>
            <a:off x="1599364" y="3066495"/>
            <a:ext cx="4381509" cy="521209"/>
          </a:xfrm>
          <a:prstGeom prst="rect">
            <a:avLst/>
          </a:prstGeom>
        </p:spPr>
      </p:pic>
      <p:pic>
        <p:nvPicPr>
          <p:cNvPr id="12" name="Picture 11">
            <a:extLst>
              <a:ext uri="{FF2B5EF4-FFF2-40B4-BE49-F238E27FC236}">
                <a16:creationId xmlns:a16="http://schemas.microsoft.com/office/drawing/2014/main" id="{C85D448C-4A01-4FE0-9E7C-D88EEA53AA0E}"/>
              </a:ext>
            </a:extLst>
          </p:cNvPr>
          <p:cNvPicPr>
            <a:picLocks noChangeAspect="1"/>
          </p:cNvPicPr>
          <p:nvPr/>
        </p:nvPicPr>
        <p:blipFill>
          <a:blip r:embed="rId7"/>
          <a:stretch>
            <a:fillRect/>
          </a:stretch>
        </p:blipFill>
        <p:spPr>
          <a:xfrm>
            <a:off x="11709719" y="4391163"/>
            <a:ext cx="140208" cy="140208"/>
          </a:xfrm>
          <a:prstGeom prst="rect">
            <a:avLst/>
          </a:prstGeom>
        </p:spPr>
      </p:pic>
      <p:pic>
        <p:nvPicPr>
          <p:cNvPr id="13" name="Picture 12">
            <a:extLst>
              <a:ext uri="{FF2B5EF4-FFF2-40B4-BE49-F238E27FC236}">
                <a16:creationId xmlns:a16="http://schemas.microsoft.com/office/drawing/2014/main" id="{82CCF234-E6C4-494D-8B8C-7D6F58669A4A}"/>
              </a:ext>
            </a:extLst>
          </p:cNvPr>
          <p:cNvPicPr>
            <a:picLocks noChangeAspect="1"/>
          </p:cNvPicPr>
          <p:nvPr/>
        </p:nvPicPr>
        <p:blipFill>
          <a:blip r:embed="rId8"/>
          <a:stretch>
            <a:fillRect/>
          </a:stretch>
        </p:blipFill>
        <p:spPr>
          <a:xfrm>
            <a:off x="10249622" y="2863803"/>
            <a:ext cx="152400" cy="202692"/>
          </a:xfrm>
          <a:prstGeom prst="rect">
            <a:avLst/>
          </a:prstGeom>
        </p:spPr>
      </p:pic>
      <p:pic>
        <p:nvPicPr>
          <p:cNvPr id="16" name="Picture 15">
            <a:extLst>
              <a:ext uri="{FF2B5EF4-FFF2-40B4-BE49-F238E27FC236}">
                <a16:creationId xmlns:a16="http://schemas.microsoft.com/office/drawing/2014/main" id="{030F8534-B4B4-4780-BB01-8A075337FF1C}"/>
              </a:ext>
            </a:extLst>
          </p:cNvPr>
          <p:cNvPicPr>
            <a:picLocks noChangeAspect="1"/>
          </p:cNvPicPr>
          <p:nvPr/>
        </p:nvPicPr>
        <p:blipFill>
          <a:blip r:embed="rId9"/>
          <a:stretch>
            <a:fillRect/>
          </a:stretch>
        </p:blipFill>
        <p:spPr>
          <a:xfrm>
            <a:off x="9201982" y="1275519"/>
            <a:ext cx="126492" cy="140208"/>
          </a:xfrm>
          <a:prstGeom prst="rect">
            <a:avLst/>
          </a:prstGeom>
        </p:spPr>
      </p:pic>
      <p:pic>
        <p:nvPicPr>
          <p:cNvPr id="17" name="Picture 16">
            <a:extLst>
              <a:ext uri="{FF2B5EF4-FFF2-40B4-BE49-F238E27FC236}">
                <a16:creationId xmlns:a16="http://schemas.microsoft.com/office/drawing/2014/main" id="{AB5185CF-737D-4617-B4F2-4E0C09D52033}"/>
              </a:ext>
            </a:extLst>
          </p:cNvPr>
          <p:cNvPicPr>
            <a:picLocks noChangeAspect="1"/>
          </p:cNvPicPr>
          <p:nvPr/>
        </p:nvPicPr>
        <p:blipFill>
          <a:blip r:embed="rId10"/>
          <a:stretch>
            <a:fillRect/>
          </a:stretch>
        </p:blipFill>
        <p:spPr>
          <a:xfrm>
            <a:off x="9480747" y="1541111"/>
            <a:ext cx="254509" cy="228600"/>
          </a:xfrm>
          <a:prstGeom prst="rect">
            <a:avLst/>
          </a:prstGeom>
        </p:spPr>
      </p:pic>
      <p:pic>
        <p:nvPicPr>
          <p:cNvPr id="18" name="Picture 17">
            <a:extLst>
              <a:ext uri="{FF2B5EF4-FFF2-40B4-BE49-F238E27FC236}">
                <a16:creationId xmlns:a16="http://schemas.microsoft.com/office/drawing/2014/main" id="{0A85757B-47E9-457A-8A14-0A877C2C7D37}"/>
              </a:ext>
            </a:extLst>
          </p:cNvPr>
          <p:cNvPicPr>
            <a:picLocks noChangeAspect="1"/>
          </p:cNvPicPr>
          <p:nvPr/>
        </p:nvPicPr>
        <p:blipFill>
          <a:blip r:embed="rId11"/>
          <a:stretch>
            <a:fillRect/>
          </a:stretch>
        </p:blipFill>
        <p:spPr>
          <a:xfrm>
            <a:off x="9353493" y="5785872"/>
            <a:ext cx="254509" cy="228600"/>
          </a:xfrm>
          <a:prstGeom prst="rect">
            <a:avLst/>
          </a:prstGeom>
        </p:spPr>
      </p:pic>
      <p:pic>
        <p:nvPicPr>
          <p:cNvPr id="19" name="Picture 18">
            <a:extLst>
              <a:ext uri="{FF2B5EF4-FFF2-40B4-BE49-F238E27FC236}">
                <a16:creationId xmlns:a16="http://schemas.microsoft.com/office/drawing/2014/main" id="{582FB8C9-4F9E-4ECA-86CE-CC3E5682CD03}"/>
              </a:ext>
            </a:extLst>
          </p:cNvPr>
          <p:cNvPicPr>
            <a:picLocks noChangeAspect="1"/>
          </p:cNvPicPr>
          <p:nvPr/>
        </p:nvPicPr>
        <p:blipFill>
          <a:blip r:embed="rId12"/>
          <a:stretch>
            <a:fillRect/>
          </a:stretch>
        </p:blipFill>
        <p:spPr>
          <a:xfrm>
            <a:off x="11523517" y="3884340"/>
            <a:ext cx="304801" cy="228600"/>
          </a:xfrm>
          <a:prstGeom prst="rect">
            <a:avLst/>
          </a:prstGeom>
        </p:spPr>
      </p:pic>
      <p:pic>
        <p:nvPicPr>
          <p:cNvPr id="20" name="Picture 19">
            <a:extLst>
              <a:ext uri="{FF2B5EF4-FFF2-40B4-BE49-F238E27FC236}">
                <a16:creationId xmlns:a16="http://schemas.microsoft.com/office/drawing/2014/main" id="{B5F447A1-CE0A-4A86-8961-FF8019E8D976}"/>
              </a:ext>
            </a:extLst>
          </p:cNvPr>
          <p:cNvPicPr>
            <a:picLocks noChangeAspect="1"/>
          </p:cNvPicPr>
          <p:nvPr/>
        </p:nvPicPr>
        <p:blipFill>
          <a:blip r:embed="rId13"/>
          <a:stretch>
            <a:fillRect/>
          </a:stretch>
        </p:blipFill>
        <p:spPr>
          <a:xfrm>
            <a:off x="6898850" y="3199713"/>
            <a:ext cx="304801" cy="228600"/>
          </a:xfrm>
          <a:prstGeom prst="rect">
            <a:avLst/>
          </a:prstGeom>
        </p:spPr>
      </p:pic>
      <p:pic>
        <p:nvPicPr>
          <p:cNvPr id="9" name="Picture 8">
            <a:extLst>
              <a:ext uri="{FF2B5EF4-FFF2-40B4-BE49-F238E27FC236}">
                <a16:creationId xmlns:a16="http://schemas.microsoft.com/office/drawing/2014/main" id="{F3E0420B-D99C-486A-B73F-C8B955C38BD7}"/>
              </a:ext>
            </a:extLst>
          </p:cNvPr>
          <p:cNvPicPr>
            <a:picLocks noChangeAspect="1"/>
          </p:cNvPicPr>
          <p:nvPr/>
        </p:nvPicPr>
        <p:blipFill>
          <a:blip r:embed="rId14"/>
          <a:stretch>
            <a:fillRect/>
          </a:stretch>
        </p:blipFill>
        <p:spPr>
          <a:xfrm>
            <a:off x="10330008" y="3199713"/>
            <a:ext cx="469393" cy="228600"/>
          </a:xfrm>
          <a:prstGeom prst="rect">
            <a:avLst/>
          </a:prstGeom>
        </p:spPr>
      </p:pic>
      <p:pic>
        <p:nvPicPr>
          <p:cNvPr id="10" name="Picture 9">
            <a:extLst>
              <a:ext uri="{FF2B5EF4-FFF2-40B4-BE49-F238E27FC236}">
                <a16:creationId xmlns:a16="http://schemas.microsoft.com/office/drawing/2014/main" id="{C813555D-2DB8-4D7E-A52F-CCB6FFBCC3E4}"/>
              </a:ext>
            </a:extLst>
          </p:cNvPr>
          <p:cNvPicPr>
            <a:picLocks noChangeAspect="1"/>
          </p:cNvPicPr>
          <p:nvPr/>
        </p:nvPicPr>
        <p:blipFill>
          <a:blip r:embed="rId15"/>
          <a:stretch>
            <a:fillRect/>
          </a:stretch>
        </p:blipFill>
        <p:spPr>
          <a:xfrm>
            <a:off x="7503066" y="5069069"/>
            <a:ext cx="469393" cy="228600"/>
          </a:xfrm>
          <a:prstGeom prst="rect">
            <a:avLst/>
          </a:prstGeom>
        </p:spPr>
      </p:pic>
      <p:pic>
        <p:nvPicPr>
          <p:cNvPr id="28" name="Picture 27">
            <a:extLst>
              <a:ext uri="{FF2B5EF4-FFF2-40B4-BE49-F238E27FC236}">
                <a16:creationId xmlns:a16="http://schemas.microsoft.com/office/drawing/2014/main" id="{58A2775F-63EF-46D9-9E61-E5C3359CE2B6}"/>
              </a:ext>
            </a:extLst>
          </p:cNvPr>
          <p:cNvPicPr>
            <a:picLocks noChangeAspect="1"/>
          </p:cNvPicPr>
          <p:nvPr/>
        </p:nvPicPr>
        <p:blipFill>
          <a:blip r:embed="rId16"/>
          <a:stretch>
            <a:fillRect/>
          </a:stretch>
        </p:blipFill>
        <p:spPr>
          <a:xfrm>
            <a:off x="4099556" y="5790057"/>
            <a:ext cx="3962408" cy="635509"/>
          </a:xfrm>
          <a:prstGeom prst="rect">
            <a:avLst/>
          </a:prstGeom>
        </p:spPr>
      </p:pic>
    </p:spTree>
    <p:extLst>
      <p:ext uri="{BB962C8B-B14F-4D97-AF65-F5344CB8AC3E}">
        <p14:creationId xmlns:p14="http://schemas.microsoft.com/office/powerpoint/2010/main" val="153583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2CEB28-6A14-4B81-BBAF-52049BEED082}"/>
              </a:ext>
            </a:extLst>
          </p:cNvPr>
          <p:cNvPicPr>
            <a:picLocks noChangeAspect="1"/>
          </p:cNvPicPr>
          <p:nvPr/>
        </p:nvPicPr>
        <p:blipFill>
          <a:blip r:embed="rId2"/>
          <a:stretch>
            <a:fillRect/>
          </a:stretch>
        </p:blipFill>
        <p:spPr>
          <a:xfrm>
            <a:off x="7137719" y="855421"/>
            <a:ext cx="4572000" cy="5490058"/>
          </a:xfrm>
          <a:prstGeom prst="rect">
            <a:avLst/>
          </a:prstGeom>
        </p:spPr>
      </p:pic>
      <p:sp>
        <p:nvSpPr>
          <p:cNvPr id="2" name="Title 1"/>
          <p:cNvSpPr>
            <a:spLocks noGrp="1"/>
          </p:cNvSpPr>
          <p:nvPr>
            <p:ph type="title"/>
          </p:nvPr>
        </p:nvSpPr>
        <p:spPr/>
        <p:txBody>
          <a:bodyPr/>
          <a:lstStyle/>
          <a:p>
            <a:r>
              <a:rPr lang="en-US" dirty="0" err="1"/>
              <a:t>Unitaries</a:t>
            </a:r>
            <a:r>
              <a:rPr lang="en-US" dirty="0"/>
              <a:t> and the Bloch sphere</a:t>
            </a:r>
          </a:p>
        </p:txBody>
      </p:sp>
      <p:sp>
        <p:nvSpPr>
          <p:cNvPr id="3" name="Content Placeholder 2"/>
          <p:cNvSpPr>
            <a:spLocks noGrp="1"/>
          </p:cNvSpPr>
          <p:nvPr>
            <p:ph idx="1"/>
          </p:nvPr>
        </p:nvSpPr>
        <p:spPr>
          <a:xfrm>
            <a:off x="1143000" y="2057400"/>
            <a:ext cx="5538355" cy="4038600"/>
          </a:xfrm>
        </p:spPr>
        <p:txBody>
          <a:bodyPr/>
          <a:lstStyle/>
          <a:p>
            <a:r>
              <a:rPr lang="en-US" dirty="0"/>
              <a:t>Similarly as states, we can express also </a:t>
            </a:r>
            <a:r>
              <a:rPr lang="en-US" dirty="0" err="1"/>
              <a:t>unitaries</a:t>
            </a:r>
            <a:r>
              <a:rPr lang="en-US" dirty="0"/>
              <a:t> in Bloch representation (up to a phase):</a:t>
            </a:r>
          </a:p>
          <a:p>
            <a:endParaRPr lang="en-US" dirty="0"/>
          </a:p>
          <a:p>
            <a:r>
              <a:rPr lang="en-US" dirty="0"/>
              <a:t>Here     represent a unit vector and      is a </a:t>
            </a:r>
            <a:r>
              <a:rPr lang="en-US" dirty="0">
                <a:solidFill>
                  <a:srgbClr val="FFC000"/>
                </a:solidFill>
              </a:rPr>
              <a:t>vector of Pauli matrices:</a:t>
            </a:r>
          </a:p>
          <a:p>
            <a:endParaRPr lang="en-US" dirty="0"/>
          </a:p>
          <a:p>
            <a:endParaRPr lang="en-US" dirty="0"/>
          </a:p>
          <a:p>
            <a:r>
              <a:rPr lang="en-US" dirty="0"/>
              <a:t>If we apply </a:t>
            </a:r>
            <a:r>
              <a:rPr lang="en-US" i="1" dirty="0"/>
              <a:t>V</a:t>
            </a:r>
            <a:r>
              <a:rPr lang="en-US" dirty="0"/>
              <a:t> twice we get:</a:t>
            </a:r>
          </a:p>
        </p:txBody>
      </p:sp>
      <p:pic>
        <p:nvPicPr>
          <p:cNvPr id="5" name="Picture 4">
            <a:extLst>
              <a:ext uri="{FF2B5EF4-FFF2-40B4-BE49-F238E27FC236}">
                <a16:creationId xmlns:a16="http://schemas.microsoft.com/office/drawing/2014/main" id="{BD276CB9-D06B-4AD8-AB63-32BB0429A14B}"/>
              </a:ext>
            </a:extLst>
          </p:cNvPr>
          <p:cNvPicPr>
            <a:picLocks noChangeAspect="1"/>
          </p:cNvPicPr>
          <p:nvPr/>
        </p:nvPicPr>
        <p:blipFill>
          <a:blip r:embed="rId3"/>
          <a:stretch>
            <a:fillRect/>
          </a:stretch>
        </p:blipFill>
        <p:spPr>
          <a:xfrm>
            <a:off x="2131307" y="3708668"/>
            <a:ext cx="140208" cy="202692"/>
          </a:xfrm>
          <a:prstGeom prst="rect">
            <a:avLst/>
          </a:prstGeom>
        </p:spPr>
      </p:pic>
      <p:pic>
        <p:nvPicPr>
          <p:cNvPr id="6" name="Picture 5">
            <a:extLst>
              <a:ext uri="{FF2B5EF4-FFF2-40B4-BE49-F238E27FC236}">
                <a16:creationId xmlns:a16="http://schemas.microsoft.com/office/drawing/2014/main" id="{161BEC8D-B06B-443D-89B1-AEA774BCA981}"/>
              </a:ext>
            </a:extLst>
          </p:cNvPr>
          <p:cNvPicPr>
            <a:picLocks noChangeAspect="1"/>
          </p:cNvPicPr>
          <p:nvPr/>
        </p:nvPicPr>
        <p:blipFill>
          <a:blip r:embed="rId4"/>
          <a:stretch>
            <a:fillRect/>
          </a:stretch>
        </p:blipFill>
        <p:spPr>
          <a:xfrm>
            <a:off x="5669007" y="3702281"/>
            <a:ext cx="164592" cy="202692"/>
          </a:xfrm>
          <a:prstGeom prst="rect">
            <a:avLst/>
          </a:prstGeom>
        </p:spPr>
      </p:pic>
      <p:pic>
        <p:nvPicPr>
          <p:cNvPr id="8" name="Picture 7">
            <a:extLst>
              <a:ext uri="{FF2B5EF4-FFF2-40B4-BE49-F238E27FC236}">
                <a16:creationId xmlns:a16="http://schemas.microsoft.com/office/drawing/2014/main" id="{5F211FF7-AED9-4F80-ADB7-17404CE549FB}"/>
              </a:ext>
            </a:extLst>
          </p:cNvPr>
          <p:cNvPicPr>
            <a:picLocks noChangeAspect="1"/>
          </p:cNvPicPr>
          <p:nvPr/>
        </p:nvPicPr>
        <p:blipFill>
          <a:blip r:embed="rId5"/>
          <a:stretch>
            <a:fillRect/>
          </a:stretch>
        </p:blipFill>
        <p:spPr>
          <a:xfrm>
            <a:off x="1599364" y="4391163"/>
            <a:ext cx="4622301" cy="609601"/>
          </a:xfrm>
          <a:prstGeom prst="rect">
            <a:avLst/>
          </a:prstGeom>
        </p:spPr>
      </p:pic>
      <p:pic>
        <p:nvPicPr>
          <p:cNvPr id="15" name="Picture 14">
            <a:extLst>
              <a:ext uri="{FF2B5EF4-FFF2-40B4-BE49-F238E27FC236}">
                <a16:creationId xmlns:a16="http://schemas.microsoft.com/office/drawing/2014/main" id="{48FC8402-D2D0-4A40-8D55-B51CAB2091D0}"/>
              </a:ext>
            </a:extLst>
          </p:cNvPr>
          <p:cNvPicPr>
            <a:picLocks noChangeAspect="1"/>
          </p:cNvPicPr>
          <p:nvPr/>
        </p:nvPicPr>
        <p:blipFill>
          <a:blip r:embed="rId6"/>
          <a:stretch>
            <a:fillRect/>
          </a:stretch>
        </p:blipFill>
        <p:spPr>
          <a:xfrm>
            <a:off x="1599364" y="3066495"/>
            <a:ext cx="4381509" cy="521209"/>
          </a:xfrm>
          <a:prstGeom prst="rect">
            <a:avLst/>
          </a:prstGeom>
        </p:spPr>
      </p:pic>
      <p:pic>
        <p:nvPicPr>
          <p:cNvPr id="12" name="Picture 11">
            <a:extLst>
              <a:ext uri="{FF2B5EF4-FFF2-40B4-BE49-F238E27FC236}">
                <a16:creationId xmlns:a16="http://schemas.microsoft.com/office/drawing/2014/main" id="{C85D448C-4A01-4FE0-9E7C-D88EEA53AA0E}"/>
              </a:ext>
            </a:extLst>
          </p:cNvPr>
          <p:cNvPicPr>
            <a:picLocks noChangeAspect="1"/>
          </p:cNvPicPr>
          <p:nvPr/>
        </p:nvPicPr>
        <p:blipFill>
          <a:blip r:embed="rId7"/>
          <a:stretch>
            <a:fillRect/>
          </a:stretch>
        </p:blipFill>
        <p:spPr>
          <a:xfrm>
            <a:off x="11709719" y="4391163"/>
            <a:ext cx="140208" cy="140208"/>
          </a:xfrm>
          <a:prstGeom prst="rect">
            <a:avLst/>
          </a:prstGeom>
        </p:spPr>
      </p:pic>
      <p:pic>
        <p:nvPicPr>
          <p:cNvPr id="13" name="Picture 12">
            <a:extLst>
              <a:ext uri="{FF2B5EF4-FFF2-40B4-BE49-F238E27FC236}">
                <a16:creationId xmlns:a16="http://schemas.microsoft.com/office/drawing/2014/main" id="{82CCF234-E6C4-494D-8B8C-7D6F58669A4A}"/>
              </a:ext>
            </a:extLst>
          </p:cNvPr>
          <p:cNvPicPr>
            <a:picLocks noChangeAspect="1"/>
          </p:cNvPicPr>
          <p:nvPr/>
        </p:nvPicPr>
        <p:blipFill>
          <a:blip r:embed="rId8"/>
          <a:stretch>
            <a:fillRect/>
          </a:stretch>
        </p:blipFill>
        <p:spPr>
          <a:xfrm>
            <a:off x="10249622" y="2863803"/>
            <a:ext cx="152400" cy="202692"/>
          </a:xfrm>
          <a:prstGeom prst="rect">
            <a:avLst/>
          </a:prstGeom>
        </p:spPr>
      </p:pic>
      <p:pic>
        <p:nvPicPr>
          <p:cNvPr id="16" name="Picture 15">
            <a:extLst>
              <a:ext uri="{FF2B5EF4-FFF2-40B4-BE49-F238E27FC236}">
                <a16:creationId xmlns:a16="http://schemas.microsoft.com/office/drawing/2014/main" id="{030F8534-B4B4-4780-BB01-8A075337FF1C}"/>
              </a:ext>
            </a:extLst>
          </p:cNvPr>
          <p:cNvPicPr>
            <a:picLocks noChangeAspect="1"/>
          </p:cNvPicPr>
          <p:nvPr/>
        </p:nvPicPr>
        <p:blipFill>
          <a:blip r:embed="rId9"/>
          <a:stretch>
            <a:fillRect/>
          </a:stretch>
        </p:blipFill>
        <p:spPr>
          <a:xfrm>
            <a:off x="9201982" y="1275519"/>
            <a:ext cx="126492" cy="140208"/>
          </a:xfrm>
          <a:prstGeom prst="rect">
            <a:avLst/>
          </a:prstGeom>
        </p:spPr>
      </p:pic>
      <p:pic>
        <p:nvPicPr>
          <p:cNvPr id="17" name="Picture 16">
            <a:extLst>
              <a:ext uri="{FF2B5EF4-FFF2-40B4-BE49-F238E27FC236}">
                <a16:creationId xmlns:a16="http://schemas.microsoft.com/office/drawing/2014/main" id="{AB5185CF-737D-4617-B4F2-4E0C09D52033}"/>
              </a:ext>
            </a:extLst>
          </p:cNvPr>
          <p:cNvPicPr>
            <a:picLocks noChangeAspect="1"/>
          </p:cNvPicPr>
          <p:nvPr/>
        </p:nvPicPr>
        <p:blipFill>
          <a:blip r:embed="rId10"/>
          <a:stretch>
            <a:fillRect/>
          </a:stretch>
        </p:blipFill>
        <p:spPr>
          <a:xfrm>
            <a:off x="9480747" y="1541111"/>
            <a:ext cx="254509" cy="228600"/>
          </a:xfrm>
          <a:prstGeom prst="rect">
            <a:avLst/>
          </a:prstGeom>
        </p:spPr>
      </p:pic>
      <p:pic>
        <p:nvPicPr>
          <p:cNvPr id="18" name="Picture 17">
            <a:extLst>
              <a:ext uri="{FF2B5EF4-FFF2-40B4-BE49-F238E27FC236}">
                <a16:creationId xmlns:a16="http://schemas.microsoft.com/office/drawing/2014/main" id="{0A85757B-47E9-457A-8A14-0A877C2C7D37}"/>
              </a:ext>
            </a:extLst>
          </p:cNvPr>
          <p:cNvPicPr>
            <a:picLocks noChangeAspect="1"/>
          </p:cNvPicPr>
          <p:nvPr/>
        </p:nvPicPr>
        <p:blipFill>
          <a:blip r:embed="rId11"/>
          <a:stretch>
            <a:fillRect/>
          </a:stretch>
        </p:blipFill>
        <p:spPr>
          <a:xfrm>
            <a:off x="9353493" y="5785872"/>
            <a:ext cx="254509" cy="228600"/>
          </a:xfrm>
          <a:prstGeom prst="rect">
            <a:avLst/>
          </a:prstGeom>
        </p:spPr>
      </p:pic>
      <p:pic>
        <p:nvPicPr>
          <p:cNvPr id="19" name="Picture 18">
            <a:extLst>
              <a:ext uri="{FF2B5EF4-FFF2-40B4-BE49-F238E27FC236}">
                <a16:creationId xmlns:a16="http://schemas.microsoft.com/office/drawing/2014/main" id="{582FB8C9-4F9E-4ECA-86CE-CC3E5682CD03}"/>
              </a:ext>
            </a:extLst>
          </p:cNvPr>
          <p:cNvPicPr>
            <a:picLocks noChangeAspect="1"/>
          </p:cNvPicPr>
          <p:nvPr/>
        </p:nvPicPr>
        <p:blipFill>
          <a:blip r:embed="rId12"/>
          <a:stretch>
            <a:fillRect/>
          </a:stretch>
        </p:blipFill>
        <p:spPr>
          <a:xfrm>
            <a:off x="11523517" y="3884340"/>
            <a:ext cx="304801" cy="228600"/>
          </a:xfrm>
          <a:prstGeom prst="rect">
            <a:avLst/>
          </a:prstGeom>
        </p:spPr>
      </p:pic>
      <p:pic>
        <p:nvPicPr>
          <p:cNvPr id="20" name="Picture 19">
            <a:extLst>
              <a:ext uri="{FF2B5EF4-FFF2-40B4-BE49-F238E27FC236}">
                <a16:creationId xmlns:a16="http://schemas.microsoft.com/office/drawing/2014/main" id="{B5F447A1-CE0A-4A86-8961-FF8019E8D976}"/>
              </a:ext>
            </a:extLst>
          </p:cNvPr>
          <p:cNvPicPr>
            <a:picLocks noChangeAspect="1"/>
          </p:cNvPicPr>
          <p:nvPr/>
        </p:nvPicPr>
        <p:blipFill>
          <a:blip r:embed="rId13"/>
          <a:stretch>
            <a:fillRect/>
          </a:stretch>
        </p:blipFill>
        <p:spPr>
          <a:xfrm>
            <a:off x="6898850" y="3199713"/>
            <a:ext cx="304801" cy="228600"/>
          </a:xfrm>
          <a:prstGeom prst="rect">
            <a:avLst/>
          </a:prstGeom>
        </p:spPr>
      </p:pic>
      <p:pic>
        <p:nvPicPr>
          <p:cNvPr id="9" name="Picture 8">
            <a:extLst>
              <a:ext uri="{FF2B5EF4-FFF2-40B4-BE49-F238E27FC236}">
                <a16:creationId xmlns:a16="http://schemas.microsoft.com/office/drawing/2014/main" id="{F3E0420B-D99C-486A-B73F-C8B955C38BD7}"/>
              </a:ext>
            </a:extLst>
          </p:cNvPr>
          <p:cNvPicPr>
            <a:picLocks noChangeAspect="1"/>
          </p:cNvPicPr>
          <p:nvPr/>
        </p:nvPicPr>
        <p:blipFill>
          <a:blip r:embed="rId14"/>
          <a:stretch>
            <a:fillRect/>
          </a:stretch>
        </p:blipFill>
        <p:spPr>
          <a:xfrm>
            <a:off x="10330008" y="3199713"/>
            <a:ext cx="469393" cy="228600"/>
          </a:xfrm>
          <a:prstGeom prst="rect">
            <a:avLst/>
          </a:prstGeom>
        </p:spPr>
      </p:pic>
      <p:pic>
        <p:nvPicPr>
          <p:cNvPr id="10" name="Picture 9">
            <a:extLst>
              <a:ext uri="{FF2B5EF4-FFF2-40B4-BE49-F238E27FC236}">
                <a16:creationId xmlns:a16="http://schemas.microsoft.com/office/drawing/2014/main" id="{C813555D-2DB8-4D7E-A52F-CCB6FFBCC3E4}"/>
              </a:ext>
            </a:extLst>
          </p:cNvPr>
          <p:cNvPicPr>
            <a:picLocks noChangeAspect="1"/>
          </p:cNvPicPr>
          <p:nvPr/>
        </p:nvPicPr>
        <p:blipFill>
          <a:blip r:embed="rId15"/>
          <a:stretch>
            <a:fillRect/>
          </a:stretch>
        </p:blipFill>
        <p:spPr>
          <a:xfrm>
            <a:off x="7503066" y="5069069"/>
            <a:ext cx="469393" cy="228600"/>
          </a:xfrm>
          <a:prstGeom prst="rect">
            <a:avLst/>
          </a:prstGeom>
        </p:spPr>
      </p:pic>
      <p:pic>
        <p:nvPicPr>
          <p:cNvPr id="22" name="Picture 21">
            <a:extLst>
              <a:ext uri="{FF2B5EF4-FFF2-40B4-BE49-F238E27FC236}">
                <a16:creationId xmlns:a16="http://schemas.microsoft.com/office/drawing/2014/main" id="{E729746B-EE3B-47F6-ADFB-BF32D32C290A}"/>
              </a:ext>
            </a:extLst>
          </p:cNvPr>
          <p:cNvPicPr>
            <a:picLocks noChangeAspect="1"/>
          </p:cNvPicPr>
          <p:nvPr/>
        </p:nvPicPr>
        <p:blipFill>
          <a:blip r:embed="rId16"/>
          <a:stretch>
            <a:fillRect/>
          </a:stretch>
        </p:blipFill>
        <p:spPr>
          <a:xfrm>
            <a:off x="4386766" y="5729494"/>
            <a:ext cx="3188214" cy="609601"/>
          </a:xfrm>
          <a:prstGeom prst="rect">
            <a:avLst/>
          </a:prstGeom>
        </p:spPr>
      </p:pic>
    </p:spTree>
    <p:extLst>
      <p:ext uri="{BB962C8B-B14F-4D97-AF65-F5344CB8AC3E}">
        <p14:creationId xmlns:p14="http://schemas.microsoft.com/office/powerpoint/2010/main" val="303445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7C5B8F-F887-40CC-967D-C346962A1E9A}"/>
              </a:ext>
            </a:extLst>
          </p:cNvPr>
          <p:cNvPicPr>
            <a:picLocks noChangeAspect="1"/>
          </p:cNvPicPr>
          <p:nvPr/>
        </p:nvPicPr>
        <p:blipFill>
          <a:blip r:embed="rId2"/>
          <a:stretch>
            <a:fillRect/>
          </a:stretch>
        </p:blipFill>
        <p:spPr>
          <a:xfrm>
            <a:off x="7137719" y="855421"/>
            <a:ext cx="4572000" cy="5490058"/>
          </a:xfrm>
          <a:prstGeom prst="rect">
            <a:avLst/>
          </a:prstGeom>
        </p:spPr>
      </p:pic>
      <p:sp>
        <p:nvSpPr>
          <p:cNvPr id="2" name="Title 1"/>
          <p:cNvSpPr>
            <a:spLocks noGrp="1"/>
          </p:cNvSpPr>
          <p:nvPr>
            <p:ph type="title"/>
          </p:nvPr>
        </p:nvSpPr>
        <p:spPr/>
        <p:txBody>
          <a:bodyPr/>
          <a:lstStyle/>
          <a:p>
            <a:r>
              <a:rPr lang="en-US" dirty="0" err="1"/>
              <a:t>Unitaries</a:t>
            </a:r>
            <a:r>
              <a:rPr lang="en-US" dirty="0"/>
              <a:t> and the Bloch sphere</a:t>
            </a:r>
          </a:p>
        </p:txBody>
      </p:sp>
      <p:sp>
        <p:nvSpPr>
          <p:cNvPr id="3" name="Content Placeholder 2"/>
          <p:cNvSpPr>
            <a:spLocks noGrp="1"/>
          </p:cNvSpPr>
          <p:nvPr>
            <p:ph idx="1"/>
          </p:nvPr>
        </p:nvSpPr>
        <p:spPr>
          <a:xfrm>
            <a:off x="1143000" y="2057400"/>
            <a:ext cx="5637251" cy="4038600"/>
          </a:xfrm>
        </p:spPr>
        <p:txBody>
          <a:bodyPr/>
          <a:lstStyle/>
          <a:p>
            <a:r>
              <a:rPr lang="en-US" dirty="0"/>
              <a:t>Similarly as states, we can express also </a:t>
            </a:r>
            <a:r>
              <a:rPr lang="en-US" dirty="0" err="1"/>
              <a:t>unitaries</a:t>
            </a:r>
            <a:r>
              <a:rPr lang="en-US" dirty="0"/>
              <a:t> in Bloch representation (up to a phase):</a:t>
            </a:r>
          </a:p>
          <a:p>
            <a:endParaRPr lang="en-US" dirty="0"/>
          </a:p>
          <a:p>
            <a:r>
              <a:rPr lang="en-US" dirty="0"/>
              <a:t>Here     represent a unit vector and      is a </a:t>
            </a:r>
            <a:r>
              <a:rPr lang="en-US" dirty="0">
                <a:solidFill>
                  <a:srgbClr val="FFC000"/>
                </a:solidFill>
              </a:rPr>
              <a:t>vector of Pauli matrices:</a:t>
            </a:r>
          </a:p>
          <a:p>
            <a:endParaRPr lang="en-US" dirty="0"/>
          </a:p>
          <a:p>
            <a:endParaRPr lang="en-US" dirty="0"/>
          </a:p>
          <a:p>
            <a:r>
              <a:rPr lang="en-US" dirty="0"/>
              <a:t>What are                     and                ?</a:t>
            </a:r>
          </a:p>
        </p:txBody>
      </p:sp>
      <p:pic>
        <p:nvPicPr>
          <p:cNvPr id="5" name="Picture 4">
            <a:extLst>
              <a:ext uri="{FF2B5EF4-FFF2-40B4-BE49-F238E27FC236}">
                <a16:creationId xmlns:a16="http://schemas.microsoft.com/office/drawing/2014/main" id="{BD276CB9-D06B-4AD8-AB63-32BB0429A14B}"/>
              </a:ext>
            </a:extLst>
          </p:cNvPr>
          <p:cNvPicPr>
            <a:picLocks noChangeAspect="1"/>
          </p:cNvPicPr>
          <p:nvPr/>
        </p:nvPicPr>
        <p:blipFill>
          <a:blip r:embed="rId3"/>
          <a:stretch>
            <a:fillRect/>
          </a:stretch>
        </p:blipFill>
        <p:spPr>
          <a:xfrm>
            <a:off x="2131307" y="3708668"/>
            <a:ext cx="140208" cy="202692"/>
          </a:xfrm>
          <a:prstGeom prst="rect">
            <a:avLst/>
          </a:prstGeom>
        </p:spPr>
      </p:pic>
      <p:pic>
        <p:nvPicPr>
          <p:cNvPr id="6" name="Picture 5">
            <a:extLst>
              <a:ext uri="{FF2B5EF4-FFF2-40B4-BE49-F238E27FC236}">
                <a16:creationId xmlns:a16="http://schemas.microsoft.com/office/drawing/2014/main" id="{161BEC8D-B06B-443D-89B1-AEA774BCA981}"/>
              </a:ext>
            </a:extLst>
          </p:cNvPr>
          <p:cNvPicPr>
            <a:picLocks noChangeAspect="1"/>
          </p:cNvPicPr>
          <p:nvPr/>
        </p:nvPicPr>
        <p:blipFill>
          <a:blip r:embed="rId4"/>
          <a:stretch>
            <a:fillRect/>
          </a:stretch>
        </p:blipFill>
        <p:spPr>
          <a:xfrm>
            <a:off x="5669007" y="3702281"/>
            <a:ext cx="164592" cy="202692"/>
          </a:xfrm>
          <a:prstGeom prst="rect">
            <a:avLst/>
          </a:prstGeom>
        </p:spPr>
      </p:pic>
      <p:pic>
        <p:nvPicPr>
          <p:cNvPr id="8" name="Picture 7">
            <a:extLst>
              <a:ext uri="{FF2B5EF4-FFF2-40B4-BE49-F238E27FC236}">
                <a16:creationId xmlns:a16="http://schemas.microsoft.com/office/drawing/2014/main" id="{5F211FF7-AED9-4F80-ADB7-17404CE549FB}"/>
              </a:ext>
            </a:extLst>
          </p:cNvPr>
          <p:cNvPicPr>
            <a:picLocks noChangeAspect="1"/>
          </p:cNvPicPr>
          <p:nvPr/>
        </p:nvPicPr>
        <p:blipFill>
          <a:blip r:embed="rId5"/>
          <a:stretch>
            <a:fillRect/>
          </a:stretch>
        </p:blipFill>
        <p:spPr>
          <a:xfrm>
            <a:off x="1599364" y="4391163"/>
            <a:ext cx="4622301" cy="609601"/>
          </a:xfrm>
          <a:prstGeom prst="rect">
            <a:avLst/>
          </a:prstGeom>
        </p:spPr>
      </p:pic>
      <p:pic>
        <p:nvPicPr>
          <p:cNvPr id="15" name="Picture 14">
            <a:extLst>
              <a:ext uri="{FF2B5EF4-FFF2-40B4-BE49-F238E27FC236}">
                <a16:creationId xmlns:a16="http://schemas.microsoft.com/office/drawing/2014/main" id="{48FC8402-D2D0-4A40-8D55-B51CAB2091D0}"/>
              </a:ext>
            </a:extLst>
          </p:cNvPr>
          <p:cNvPicPr>
            <a:picLocks noChangeAspect="1"/>
          </p:cNvPicPr>
          <p:nvPr/>
        </p:nvPicPr>
        <p:blipFill>
          <a:blip r:embed="rId6"/>
          <a:stretch>
            <a:fillRect/>
          </a:stretch>
        </p:blipFill>
        <p:spPr>
          <a:xfrm>
            <a:off x="1599364" y="3066495"/>
            <a:ext cx="4381509" cy="521209"/>
          </a:xfrm>
          <a:prstGeom prst="rect">
            <a:avLst/>
          </a:prstGeom>
        </p:spPr>
      </p:pic>
      <p:pic>
        <p:nvPicPr>
          <p:cNvPr id="12" name="Picture 11">
            <a:extLst>
              <a:ext uri="{FF2B5EF4-FFF2-40B4-BE49-F238E27FC236}">
                <a16:creationId xmlns:a16="http://schemas.microsoft.com/office/drawing/2014/main" id="{C85D448C-4A01-4FE0-9E7C-D88EEA53AA0E}"/>
              </a:ext>
            </a:extLst>
          </p:cNvPr>
          <p:cNvPicPr>
            <a:picLocks noChangeAspect="1"/>
          </p:cNvPicPr>
          <p:nvPr/>
        </p:nvPicPr>
        <p:blipFill>
          <a:blip r:embed="rId7"/>
          <a:stretch>
            <a:fillRect/>
          </a:stretch>
        </p:blipFill>
        <p:spPr>
          <a:xfrm>
            <a:off x="11709719" y="4391163"/>
            <a:ext cx="140208" cy="140208"/>
          </a:xfrm>
          <a:prstGeom prst="rect">
            <a:avLst/>
          </a:prstGeom>
        </p:spPr>
      </p:pic>
      <p:pic>
        <p:nvPicPr>
          <p:cNvPr id="13" name="Picture 12">
            <a:extLst>
              <a:ext uri="{FF2B5EF4-FFF2-40B4-BE49-F238E27FC236}">
                <a16:creationId xmlns:a16="http://schemas.microsoft.com/office/drawing/2014/main" id="{82CCF234-E6C4-494D-8B8C-7D6F58669A4A}"/>
              </a:ext>
            </a:extLst>
          </p:cNvPr>
          <p:cNvPicPr>
            <a:picLocks noChangeAspect="1"/>
          </p:cNvPicPr>
          <p:nvPr/>
        </p:nvPicPr>
        <p:blipFill>
          <a:blip r:embed="rId8"/>
          <a:stretch>
            <a:fillRect/>
          </a:stretch>
        </p:blipFill>
        <p:spPr>
          <a:xfrm>
            <a:off x="10249622" y="2863803"/>
            <a:ext cx="152400" cy="202692"/>
          </a:xfrm>
          <a:prstGeom prst="rect">
            <a:avLst/>
          </a:prstGeom>
        </p:spPr>
      </p:pic>
      <p:pic>
        <p:nvPicPr>
          <p:cNvPr id="16" name="Picture 15">
            <a:extLst>
              <a:ext uri="{FF2B5EF4-FFF2-40B4-BE49-F238E27FC236}">
                <a16:creationId xmlns:a16="http://schemas.microsoft.com/office/drawing/2014/main" id="{030F8534-B4B4-4780-BB01-8A075337FF1C}"/>
              </a:ext>
            </a:extLst>
          </p:cNvPr>
          <p:cNvPicPr>
            <a:picLocks noChangeAspect="1"/>
          </p:cNvPicPr>
          <p:nvPr/>
        </p:nvPicPr>
        <p:blipFill>
          <a:blip r:embed="rId9"/>
          <a:stretch>
            <a:fillRect/>
          </a:stretch>
        </p:blipFill>
        <p:spPr>
          <a:xfrm>
            <a:off x="9201982" y="1275519"/>
            <a:ext cx="126492" cy="140208"/>
          </a:xfrm>
          <a:prstGeom prst="rect">
            <a:avLst/>
          </a:prstGeom>
        </p:spPr>
      </p:pic>
      <p:pic>
        <p:nvPicPr>
          <p:cNvPr id="17" name="Picture 16">
            <a:extLst>
              <a:ext uri="{FF2B5EF4-FFF2-40B4-BE49-F238E27FC236}">
                <a16:creationId xmlns:a16="http://schemas.microsoft.com/office/drawing/2014/main" id="{AB5185CF-737D-4617-B4F2-4E0C09D52033}"/>
              </a:ext>
            </a:extLst>
          </p:cNvPr>
          <p:cNvPicPr>
            <a:picLocks noChangeAspect="1"/>
          </p:cNvPicPr>
          <p:nvPr/>
        </p:nvPicPr>
        <p:blipFill>
          <a:blip r:embed="rId10"/>
          <a:stretch>
            <a:fillRect/>
          </a:stretch>
        </p:blipFill>
        <p:spPr>
          <a:xfrm>
            <a:off x="9480747" y="1541111"/>
            <a:ext cx="254509" cy="228600"/>
          </a:xfrm>
          <a:prstGeom prst="rect">
            <a:avLst/>
          </a:prstGeom>
        </p:spPr>
      </p:pic>
      <p:pic>
        <p:nvPicPr>
          <p:cNvPr id="18" name="Picture 17">
            <a:extLst>
              <a:ext uri="{FF2B5EF4-FFF2-40B4-BE49-F238E27FC236}">
                <a16:creationId xmlns:a16="http://schemas.microsoft.com/office/drawing/2014/main" id="{0A85757B-47E9-457A-8A14-0A877C2C7D37}"/>
              </a:ext>
            </a:extLst>
          </p:cNvPr>
          <p:cNvPicPr>
            <a:picLocks noChangeAspect="1"/>
          </p:cNvPicPr>
          <p:nvPr/>
        </p:nvPicPr>
        <p:blipFill>
          <a:blip r:embed="rId11"/>
          <a:stretch>
            <a:fillRect/>
          </a:stretch>
        </p:blipFill>
        <p:spPr>
          <a:xfrm>
            <a:off x="9353493" y="5785872"/>
            <a:ext cx="254509" cy="228600"/>
          </a:xfrm>
          <a:prstGeom prst="rect">
            <a:avLst/>
          </a:prstGeom>
        </p:spPr>
      </p:pic>
      <p:pic>
        <p:nvPicPr>
          <p:cNvPr id="19" name="Picture 18">
            <a:extLst>
              <a:ext uri="{FF2B5EF4-FFF2-40B4-BE49-F238E27FC236}">
                <a16:creationId xmlns:a16="http://schemas.microsoft.com/office/drawing/2014/main" id="{582FB8C9-4F9E-4ECA-86CE-CC3E5682CD03}"/>
              </a:ext>
            </a:extLst>
          </p:cNvPr>
          <p:cNvPicPr>
            <a:picLocks noChangeAspect="1"/>
          </p:cNvPicPr>
          <p:nvPr/>
        </p:nvPicPr>
        <p:blipFill>
          <a:blip r:embed="rId12"/>
          <a:stretch>
            <a:fillRect/>
          </a:stretch>
        </p:blipFill>
        <p:spPr>
          <a:xfrm>
            <a:off x="11523517" y="3884340"/>
            <a:ext cx="304801" cy="228600"/>
          </a:xfrm>
          <a:prstGeom prst="rect">
            <a:avLst/>
          </a:prstGeom>
        </p:spPr>
      </p:pic>
      <p:pic>
        <p:nvPicPr>
          <p:cNvPr id="20" name="Picture 19">
            <a:extLst>
              <a:ext uri="{FF2B5EF4-FFF2-40B4-BE49-F238E27FC236}">
                <a16:creationId xmlns:a16="http://schemas.microsoft.com/office/drawing/2014/main" id="{B5F447A1-CE0A-4A86-8961-FF8019E8D976}"/>
              </a:ext>
            </a:extLst>
          </p:cNvPr>
          <p:cNvPicPr>
            <a:picLocks noChangeAspect="1"/>
          </p:cNvPicPr>
          <p:nvPr/>
        </p:nvPicPr>
        <p:blipFill>
          <a:blip r:embed="rId13"/>
          <a:stretch>
            <a:fillRect/>
          </a:stretch>
        </p:blipFill>
        <p:spPr>
          <a:xfrm>
            <a:off x="6898850" y="3199713"/>
            <a:ext cx="304801" cy="228600"/>
          </a:xfrm>
          <a:prstGeom prst="rect">
            <a:avLst/>
          </a:prstGeom>
        </p:spPr>
      </p:pic>
      <p:pic>
        <p:nvPicPr>
          <p:cNvPr id="9" name="Picture 8">
            <a:extLst>
              <a:ext uri="{FF2B5EF4-FFF2-40B4-BE49-F238E27FC236}">
                <a16:creationId xmlns:a16="http://schemas.microsoft.com/office/drawing/2014/main" id="{F3E0420B-D99C-486A-B73F-C8B955C38BD7}"/>
              </a:ext>
            </a:extLst>
          </p:cNvPr>
          <p:cNvPicPr>
            <a:picLocks noChangeAspect="1"/>
          </p:cNvPicPr>
          <p:nvPr/>
        </p:nvPicPr>
        <p:blipFill>
          <a:blip r:embed="rId14"/>
          <a:stretch>
            <a:fillRect/>
          </a:stretch>
        </p:blipFill>
        <p:spPr>
          <a:xfrm>
            <a:off x="10330008" y="3199713"/>
            <a:ext cx="469393" cy="228600"/>
          </a:xfrm>
          <a:prstGeom prst="rect">
            <a:avLst/>
          </a:prstGeom>
        </p:spPr>
      </p:pic>
      <p:pic>
        <p:nvPicPr>
          <p:cNvPr id="10" name="Picture 9">
            <a:extLst>
              <a:ext uri="{FF2B5EF4-FFF2-40B4-BE49-F238E27FC236}">
                <a16:creationId xmlns:a16="http://schemas.microsoft.com/office/drawing/2014/main" id="{C813555D-2DB8-4D7E-A52F-CCB6FFBCC3E4}"/>
              </a:ext>
            </a:extLst>
          </p:cNvPr>
          <p:cNvPicPr>
            <a:picLocks noChangeAspect="1"/>
          </p:cNvPicPr>
          <p:nvPr/>
        </p:nvPicPr>
        <p:blipFill>
          <a:blip r:embed="rId15"/>
          <a:stretch>
            <a:fillRect/>
          </a:stretch>
        </p:blipFill>
        <p:spPr>
          <a:xfrm>
            <a:off x="7503066" y="5069069"/>
            <a:ext cx="469393" cy="228600"/>
          </a:xfrm>
          <a:prstGeom prst="rect">
            <a:avLst/>
          </a:prstGeom>
        </p:spPr>
      </p:pic>
      <p:pic>
        <p:nvPicPr>
          <p:cNvPr id="11" name="Picture 10">
            <a:extLst>
              <a:ext uri="{FF2B5EF4-FFF2-40B4-BE49-F238E27FC236}">
                <a16:creationId xmlns:a16="http://schemas.microsoft.com/office/drawing/2014/main" id="{E1B66B1E-94E7-4539-A76E-FDFA6A35E3AE}"/>
              </a:ext>
            </a:extLst>
          </p:cNvPr>
          <p:cNvPicPr>
            <a:picLocks noChangeAspect="1"/>
          </p:cNvPicPr>
          <p:nvPr/>
        </p:nvPicPr>
        <p:blipFill>
          <a:blip r:embed="rId16"/>
          <a:stretch>
            <a:fillRect/>
          </a:stretch>
        </p:blipFill>
        <p:spPr>
          <a:xfrm>
            <a:off x="2684022" y="5455374"/>
            <a:ext cx="1130810" cy="278893"/>
          </a:xfrm>
          <a:prstGeom prst="rect">
            <a:avLst/>
          </a:prstGeom>
        </p:spPr>
      </p:pic>
      <p:pic>
        <p:nvPicPr>
          <p:cNvPr id="22" name="Picture 21">
            <a:extLst>
              <a:ext uri="{FF2B5EF4-FFF2-40B4-BE49-F238E27FC236}">
                <a16:creationId xmlns:a16="http://schemas.microsoft.com/office/drawing/2014/main" id="{48C5C502-9C7E-43A8-9656-48E87D78E26B}"/>
              </a:ext>
            </a:extLst>
          </p:cNvPr>
          <p:cNvPicPr>
            <a:picLocks noChangeAspect="1"/>
          </p:cNvPicPr>
          <p:nvPr/>
        </p:nvPicPr>
        <p:blipFill>
          <a:blip r:embed="rId17"/>
          <a:stretch>
            <a:fillRect/>
          </a:stretch>
        </p:blipFill>
        <p:spPr>
          <a:xfrm>
            <a:off x="4567083" y="5455374"/>
            <a:ext cx="876302" cy="278893"/>
          </a:xfrm>
          <a:prstGeom prst="rect">
            <a:avLst/>
          </a:prstGeom>
        </p:spPr>
      </p:pic>
    </p:spTree>
    <p:extLst>
      <p:ext uri="{BB962C8B-B14F-4D97-AF65-F5344CB8AC3E}">
        <p14:creationId xmlns:p14="http://schemas.microsoft.com/office/powerpoint/2010/main" val="3029236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18B8E1-726D-498D-BF19-2A7441A499A2}"/>
              </a:ext>
            </a:extLst>
          </p:cNvPr>
          <p:cNvSpPr>
            <a:spLocks noGrp="1"/>
          </p:cNvSpPr>
          <p:nvPr>
            <p:ph type="title"/>
          </p:nvPr>
        </p:nvSpPr>
        <p:spPr/>
        <p:txBody>
          <a:bodyPr/>
          <a:lstStyle/>
          <a:p>
            <a:r>
              <a:rPr lang="en-US" dirty="0"/>
              <a:t>Introduction</a:t>
            </a:r>
          </a:p>
        </p:txBody>
      </p:sp>
      <p:sp>
        <p:nvSpPr>
          <p:cNvPr id="5" name="Text Placeholder 4">
            <a:extLst>
              <a:ext uri="{FF2B5EF4-FFF2-40B4-BE49-F238E27FC236}">
                <a16:creationId xmlns:a16="http://schemas.microsoft.com/office/drawing/2014/main" id="{53A7CCEF-43A1-4C09-A578-B628650A566F}"/>
              </a:ext>
            </a:extLst>
          </p:cNvPr>
          <p:cNvSpPr>
            <a:spLocks noGrp="1"/>
          </p:cNvSpPr>
          <p:nvPr>
            <p:ph type="body" idx="1"/>
          </p:nvPr>
        </p:nvSpPr>
        <p:spPr/>
        <p:txBody>
          <a:bodyPr/>
          <a:lstStyle/>
          <a:p>
            <a:r>
              <a:rPr lang="en-US" dirty="0"/>
              <a:t>Or why are we doing this...</a:t>
            </a:r>
          </a:p>
        </p:txBody>
      </p:sp>
    </p:spTree>
    <p:extLst>
      <p:ext uri="{BB962C8B-B14F-4D97-AF65-F5344CB8AC3E}">
        <p14:creationId xmlns:p14="http://schemas.microsoft.com/office/powerpoint/2010/main" val="321382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16B6533-B9F6-4682-AA86-8C8DE429DBC2}"/>
              </a:ext>
            </a:extLst>
          </p:cNvPr>
          <p:cNvPicPr>
            <a:picLocks noChangeAspect="1"/>
          </p:cNvPicPr>
          <p:nvPr/>
        </p:nvPicPr>
        <p:blipFill>
          <a:blip r:embed="rId2"/>
          <a:stretch>
            <a:fillRect/>
          </a:stretch>
        </p:blipFill>
        <p:spPr>
          <a:xfrm>
            <a:off x="7137719" y="855421"/>
            <a:ext cx="4572000" cy="5490058"/>
          </a:xfrm>
          <a:prstGeom prst="rect">
            <a:avLst/>
          </a:prstGeom>
        </p:spPr>
      </p:pic>
      <p:sp>
        <p:nvSpPr>
          <p:cNvPr id="2" name="Title 1"/>
          <p:cNvSpPr>
            <a:spLocks noGrp="1"/>
          </p:cNvSpPr>
          <p:nvPr>
            <p:ph type="title"/>
          </p:nvPr>
        </p:nvSpPr>
        <p:spPr/>
        <p:txBody>
          <a:bodyPr/>
          <a:lstStyle/>
          <a:p>
            <a:r>
              <a:rPr lang="en-US" dirty="0" err="1"/>
              <a:t>Unitaries</a:t>
            </a:r>
            <a:r>
              <a:rPr lang="en-US" dirty="0"/>
              <a:t> and the Bloch sphere</a:t>
            </a:r>
          </a:p>
        </p:txBody>
      </p:sp>
      <p:sp>
        <p:nvSpPr>
          <p:cNvPr id="3" name="Content Placeholder 2"/>
          <p:cNvSpPr>
            <a:spLocks noGrp="1"/>
          </p:cNvSpPr>
          <p:nvPr>
            <p:ph idx="1"/>
          </p:nvPr>
        </p:nvSpPr>
        <p:spPr>
          <a:xfrm>
            <a:off x="1143000" y="2057400"/>
            <a:ext cx="5538355" cy="4460846"/>
          </a:xfrm>
        </p:spPr>
        <p:txBody>
          <a:bodyPr/>
          <a:lstStyle/>
          <a:p>
            <a:r>
              <a:rPr lang="en-US" dirty="0"/>
              <a:t>Similarly as states, we can express also </a:t>
            </a:r>
            <a:r>
              <a:rPr lang="en-US" dirty="0" err="1"/>
              <a:t>unitaries</a:t>
            </a:r>
            <a:r>
              <a:rPr lang="en-US" dirty="0"/>
              <a:t> in Bloch representation (up to a phase):</a:t>
            </a:r>
          </a:p>
          <a:p>
            <a:endParaRPr lang="en-US" dirty="0"/>
          </a:p>
          <a:p>
            <a:r>
              <a:rPr lang="en-US" dirty="0"/>
              <a:t>Here     represent a unit vector and      is a </a:t>
            </a:r>
            <a:r>
              <a:rPr lang="en-US" dirty="0">
                <a:solidFill>
                  <a:srgbClr val="FFC000"/>
                </a:solidFill>
              </a:rPr>
              <a:t>vector of Pauli matrices:</a:t>
            </a:r>
          </a:p>
          <a:p>
            <a:endParaRPr lang="en-US" dirty="0"/>
          </a:p>
          <a:p>
            <a:endParaRPr lang="en-US" dirty="0"/>
          </a:p>
          <a:p>
            <a:r>
              <a:rPr lang="en-US" dirty="0"/>
              <a:t>Hadamard matrix:</a:t>
            </a:r>
          </a:p>
          <a:p>
            <a:r>
              <a:rPr lang="en-US" dirty="0"/>
              <a:t>Every unitary </a:t>
            </a:r>
            <a:r>
              <a:rPr lang="en-US" i="1" dirty="0"/>
              <a:t>U</a:t>
            </a:r>
            <a:r>
              <a:rPr lang="en-US" dirty="0"/>
              <a:t> defines a basis</a:t>
            </a:r>
          </a:p>
        </p:txBody>
      </p:sp>
      <p:pic>
        <p:nvPicPr>
          <p:cNvPr id="5" name="Picture 4">
            <a:extLst>
              <a:ext uri="{FF2B5EF4-FFF2-40B4-BE49-F238E27FC236}">
                <a16:creationId xmlns:a16="http://schemas.microsoft.com/office/drawing/2014/main" id="{BD276CB9-D06B-4AD8-AB63-32BB0429A14B}"/>
              </a:ext>
            </a:extLst>
          </p:cNvPr>
          <p:cNvPicPr>
            <a:picLocks noChangeAspect="1"/>
          </p:cNvPicPr>
          <p:nvPr/>
        </p:nvPicPr>
        <p:blipFill>
          <a:blip r:embed="rId3"/>
          <a:stretch>
            <a:fillRect/>
          </a:stretch>
        </p:blipFill>
        <p:spPr>
          <a:xfrm>
            <a:off x="2131307" y="3708668"/>
            <a:ext cx="140208" cy="202692"/>
          </a:xfrm>
          <a:prstGeom prst="rect">
            <a:avLst/>
          </a:prstGeom>
        </p:spPr>
      </p:pic>
      <p:pic>
        <p:nvPicPr>
          <p:cNvPr id="6" name="Picture 5">
            <a:extLst>
              <a:ext uri="{FF2B5EF4-FFF2-40B4-BE49-F238E27FC236}">
                <a16:creationId xmlns:a16="http://schemas.microsoft.com/office/drawing/2014/main" id="{161BEC8D-B06B-443D-89B1-AEA774BCA981}"/>
              </a:ext>
            </a:extLst>
          </p:cNvPr>
          <p:cNvPicPr>
            <a:picLocks noChangeAspect="1"/>
          </p:cNvPicPr>
          <p:nvPr/>
        </p:nvPicPr>
        <p:blipFill>
          <a:blip r:embed="rId4"/>
          <a:stretch>
            <a:fillRect/>
          </a:stretch>
        </p:blipFill>
        <p:spPr>
          <a:xfrm>
            <a:off x="5669007" y="3702281"/>
            <a:ext cx="164592" cy="202692"/>
          </a:xfrm>
          <a:prstGeom prst="rect">
            <a:avLst/>
          </a:prstGeom>
        </p:spPr>
      </p:pic>
      <p:pic>
        <p:nvPicPr>
          <p:cNvPr id="8" name="Picture 7">
            <a:extLst>
              <a:ext uri="{FF2B5EF4-FFF2-40B4-BE49-F238E27FC236}">
                <a16:creationId xmlns:a16="http://schemas.microsoft.com/office/drawing/2014/main" id="{5F211FF7-AED9-4F80-ADB7-17404CE549FB}"/>
              </a:ext>
            </a:extLst>
          </p:cNvPr>
          <p:cNvPicPr>
            <a:picLocks noChangeAspect="1"/>
          </p:cNvPicPr>
          <p:nvPr/>
        </p:nvPicPr>
        <p:blipFill>
          <a:blip r:embed="rId5"/>
          <a:stretch>
            <a:fillRect/>
          </a:stretch>
        </p:blipFill>
        <p:spPr>
          <a:xfrm>
            <a:off x="1599364" y="4391163"/>
            <a:ext cx="4622301" cy="609601"/>
          </a:xfrm>
          <a:prstGeom prst="rect">
            <a:avLst/>
          </a:prstGeom>
        </p:spPr>
      </p:pic>
      <p:pic>
        <p:nvPicPr>
          <p:cNvPr id="15" name="Picture 14">
            <a:extLst>
              <a:ext uri="{FF2B5EF4-FFF2-40B4-BE49-F238E27FC236}">
                <a16:creationId xmlns:a16="http://schemas.microsoft.com/office/drawing/2014/main" id="{48FC8402-D2D0-4A40-8D55-B51CAB2091D0}"/>
              </a:ext>
            </a:extLst>
          </p:cNvPr>
          <p:cNvPicPr>
            <a:picLocks noChangeAspect="1"/>
          </p:cNvPicPr>
          <p:nvPr/>
        </p:nvPicPr>
        <p:blipFill>
          <a:blip r:embed="rId6"/>
          <a:stretch>
            <a:fillRect/>
          </a:stretch>
        </p:blipFill>
        <p:spPr>
          <a:xfrm>
            <a:off x="1599364" y="3066495"/>
            <a:ext cx="4381509" cy="521209"/>
          </a:xfrm>
          <a:prstGeom prst="rect">
            <a:avLst/>
          </a:prstGeom>
        </p:spPr>
      </p:pic>
      <p:pic>
        <p:nvPicPr>
          <p:cNvPr id="12" name="Picture 11">
            <a:extLst>
              <a:ext uri="{FF2B5EF4-FFF2-40B4-BE49-F238E27FC236}">
                <a16:creationId xmlns:a16="http://schemas.microsoft.com/office/drawing/2014/main" id="{C85D448C-4A01-4FE0-9E7C-D88EEA53AA0E}"/>
              </a:ext>
            </a:extLst>
          </p:cNvPr>
          <p:cNvPicPr>
            <a:picLocks noChangeAspect="1"/>
          </p:cNvPicPr>
          <p:nvPr/>
        </p:nvPicPr>
        <p:blipFill>
          <a:blip r:embed="rId7"/>
          <a:stretch>
            <a:fillRect/>
          </a:stretch>
        </p:blipFill>
        <p:spPr>
          <a:xfrm>
            <a:off x="11709719" y="4391163"/>
            <a:ext cx="140208" cy="140208"/>
          </a:xfrm>
          <a:prstGeom prst="rect">
            <a:avLst/>
          </a:prstGeom>
        </p:spPr>
      </p:pic>
      <p:pic>
        <p:nvPicPr>
          <p:cNvPr id="13" name="Picture 12">
            <a:extLst>
              <a:ext uri="{FF2B5EF4-FFF2-40B4-BE49-F238E27FC236}">
                <a16:creationId xmlns:a16="http://schemas.microsoft.com/office/drawing/2014/main" id="{82CCF234-E6C4-494D-8B8C-7D6F58669A4A}"/>
              </a:ext>
            </a:extLst>
          </p:cNvPr>
          <p:cNvPicPr>
            <a:picLocks noChangeAspect="1"/>
          </p:cNvPicPr>
          <p:nvPr/>
        </p:nvPicPr>
        <p:blipFill>
          <a:blip r:embed="rId8"/>
          <a:stretch>
            <a:fillRect/>
          </a:stretch>
        </p:blipFill>
        <p:spPr>
          <a:xfrm>
            <a:off x="10249622" y="2863803"/>
            <a:ext cx="152400" cy="202692"/>
          </a:xfrm>
          <a:prstGeom prst="rect">
            <a:avLst/>
          </a:prstGeom>
        </p:spPr>
      </p:pic>
      <p:pic>
        <p:nvPicPr>
          <p:cNvPr id="16" name="Picture 15">
            <a:extLst>
              <a:ext uri="{FF2B5EF4-FFF2-40B4-BE49-F238E27FC236}">
                <a16:creationId xmlns:a16="http://schemas.microsoft.com/office/drawing/2014/main" id="{030F8534-B4B4-4780-BB01-8A075337FF1C}"/>
              </a:ext>
            </a:extLst>
          </p:cNvPr>
          <p:cNvPicPr>
            <a:picLocks noChangeAspect="1"/>
          </p:cNvPicPr>
          <p:nvPr/>
        </p:nvPicPr>
        <p:blipFill>
          <a:blip r:embed="rId9"/>
          <a:stretch>
            <a:fillRect/>
          </a:stretch>
        </p:blipFill>
        <p:spPr>
          <a:xfrm>
            <a:off x="9201982" y="1275519"/>
            <a:ext cx="126492" cy="140208"/>
          </a:xfrm>
          <a:prstGeom prst="rect">
            <a:avLst/>
          </a:prstGeom>
        </p:spPr>
      </p:pic>
      <p:pic>
        <p:nvPicPr>
          <p:cNvPr id="17" name="Picture 16">
            <a:extLst>
              <a:ext uri="{FF2B5EF4-FFF2-40B4-BE49-F238E27FC236}">
                <a16:creationId xmlns:a16="http://schemas.microsoft.com/office/drawing/2014/main" id="{AB5185CF-737D-4617-B4F2-4E0C09D52033}"/>
              </a:ext>
            </a:extLst>
          </p:cNvPr>
          <p:cNvPicPr>
            <a:picLocks noChangeAspect="1"/>
          </p:cNvPicPr>
          <p:nvPr/>
        </p:nvPicPr>
        <p:blipFill>
          <a:blip r:embed="rId10"/>
          <a:stretch>
            <a:fillRect/>
          </a:stretch>
        </p:blipFill>
        <p:spPr>
          <a:xfrm>
            <a:off x="9480747" y="1541111"/>
            <a:ext cx="254509" cy="228600"/>
          </a:xfrm>
          <a:prstGeom prst="rect">
            <a:avLst/>
          </a:prstGeom>
        </p:spPr>
      </p:pic>
      <p:pic>
        <p:nvPicPr>
          <p:cNvPr id="18" name="Picture 17">
            <a:extLst>
              <a:ext uri="{FF2B5EF4-FFF2-40B4-BE49-F238E27FC236}">
                <a16:creationId xmlns:a16="http://schemas.microsoft.com/office/drawing/2014/main" id="{0A85757B-47E9-457A-8A14-0A877C2C7D37}"/>
              </a:ext>
            </a:extLst>
          </p:cNvPr>
          <p:cNvPicPr>
            <a:picLocks noChangeAspect="1"/>
          </p:cNvPicPr>
          <p:nvPr/>
        </p:nvPicPr>
        <p:blipFill>
          <a:blip r:embed="rId11"/>
          <a:stretch>
            <a:fillRect/>
          </a:stretch>
        </p:blipFill>
        <p:spPr>
          <a:xfrm>
            <a:off x="9353493" y="5785872"/>
            <a:ext cx="254509" cy="228600"/>
          </a:xfrm>
          <a:prstGeom prst="rect">
            <a:avLst/>
          </a:prstGeom>
        </p:spPr>
      </p:pic>
      <p:pic>
        <p:nvPicPr>
          <p:cNvPr id="19" name="Picture 18">
            <a:extLst>
              <a:ext uri="{FF2B5EF4-FFF2-40B4-BE49-F238E27FC236}">
                <a16:creationId xmlns:a16="http://schemas.microsoft.com/office/drawing/2014/main" id="{582FB8C9-4F9E-4ECA-86CE-CC3E5682CD03}"/>
              </a:ext>
            </a:extLst>
          </p:cNvPr>
          <p:cNvPicPr>
            <a:picLocks noChangeAspect="1"/>
          </p:cNvPicPr>
          <p:nvPr/>
        </p:nvPicPr>
        <p:blipFill>
          <a:blip r:embed="rId12"/>
          <a:stretch>
            <a:fillRect/>
          </a:stretch>
        </p:blipFill>
        <p:spPr>
          <a:xfrm>
            <a:off x="11523517" y="3884340"/>
            <a:ext cx="304801" cy="228600"/>
          </a:xfrm>
          <a:prstGeom prst="rect">
            <a:avLst/>
          </a:prstGeom>
        </p:spPr>
      </p:pic>
      <p:pic>
        <p:nvPicPr>
          <p:cNvPr id="20" name="Picture 19">
            <a:extLst>
              <a:ext uri="{FF2B5EF4-FFF2-40B4-BE49-F238E27FC236}">
                <a16:creationId xmlns:a16="http://schemas.microsoft.com/office/drawing/2014/main" id="{B5F447A1-CE0A-4A86-8961-FF8019E8D976}"/>
              </a:ext>
            </a:extLst>
          </p:cNvPr>
          <p:cNvPicPr>
            <a:picLocks noChangeAspect="1"/>
          </p:cNvPicPr>
          <p:nvPr/>
        </p:nvPicPr>
        <p:blipFill>
          <a:blip r:embed="rId13"/>
          <a:stretch>
            <a:fillRect/>
          </a:stretch>
        </p:blipFill>
        <p:spPr>
          <a:xfrm>
            <a:off x="6898850" y="3199713"/>
            <a:ext cx="304801" cy="228600"/>
          </a:xfrm>
          <a:prstGeom prst="rect">
            <a:avLst/>
          </a:prstGeom>
        </p:spPr>
      </p:pic>
      <p:pic>
        <p:nvPicPr>
          <p:cNvPr id="9" name="Picture 8">
            <a:extLst>
              <a:ext uri="{FF2B5EF4-FFF2-40B4-BE49-F238E27FC236}">
                <a16:creationId xmlns:a16="http://schemas.microsoft.com/office/drawing/2014/main" id="{F3E0420B-D99C-486A-B73F-C8B955C38BD7}"/>
              </a:ext>
            </a:extLst>
          </p:cNvPr>
          <p:cNvPicPr>
            <a:picLocks noChangeAspect="1"/>
          </p:cNvPicPr>
          <p:nvPr/>
        </p:nvPicPr>
        <p:blipFill>
          <a:blip r:embed="rId14"/>
          <a:stretch>
            <a:fillRect/>
          </a:stretch>
        </p:blipFill>
        <p:spPr>
          <a:xfrm>
            <a:off x="10330008" y="3199713"/>
            <a:ext cx="469393" cy="228600"/>
          </a:xfrm>
          <a:prstGeom prst="rect">
            <a:avLst/>
          </a:prstGeom>
        </p:spPr>
      </p:pic>
      <p:pic>
        <p:nvPicPr>
          <p:cNvPr id="10" name="Picture 9">
            <a:extLst>
              <a:ext uri="{FF2B5EF4-FFF2-40B4-BE49-F238E27FC236}">
                <a16:creationId xmlns:a16="http://schemas.microsoft.com/office/drawing/2014/main" id="{C813555D-2DB8-4D7E-A52F-CCB6FFBCC3E4}"/>
              </a:ext>
            </a:extLst>
          </p:cNvPr>
          <p:cNvPicPr>
            <a:picLocks noChangeAspect="1"/>
          </p:cNvPicPr>
          <p:nvPr/>
        </p:nvPicPr>
        <p:blipFill>
          <a:blip r:embed="rId15"/>
          <a:stretch>
            <a:fillRect/>
          </a:stretch>
        </p:blipFill>
        <p:spPr>
          <a:xfrm>
            <a:off x="7503066" y="5069069"/>
            <a:ext cx="469393" cy="228600"/>
          </a:xfrm>
          <a:prstGeom prst="rect">
            <a:avLst/>
          </a:prstGeom>
        </p:spPr>
      </p:pic>
      <p:pic>
        <p:nvPicPr>
          <p:cNvPr id="21" name="Picture 20">
            <a:extLst>
              <a:ext uri="{FF2B5EF4-FFF2-40B4-BE49-F238E27FC236}">
                <a16:creationId xmlns:a16="http://schemas.microsoft.com/office/drawing/2014/main" id="{3DAD3E8E-BB83-49DE-B85F-4DFB1D52BE23}"/>
              </a:ext>
            </a:extLst>
          </p:cNvPr>
          <p:cNvPicPr>
            <a:picLocks noChangeAspect="1"/>
          </p:cNvPicPr>
          <p:nvPr/>
        </p:nvPicPr>
        <p:blipFill>
          <a:blip r:embed="rId16"/>
          <a:stretch>
            <a:fillRect/>
          </a:stretch>
        </p:blipFill>
        <p:spPr>
          <a:xfrm>
            <a:off x="3935660" y="5264663"/>
            <a:ext cx="2286005" cy="635509"/>
          </a:xfrm>
          <a:prstGeom prst="rect">
            <a:avLst/>
          </a:prstGeom>
        </p:spPr>
      </p:pic>
      <p:pic>
        <p:nvPicPr>
          <p:cNvPr id="4" name="Picture 3">
            <a:extLst>
              <a:ext uri="{FF2B5EF4-FFF2-40B4-BE49-F238E27FC236}">
                <a16:creationId xmlns:a16="http://schemas.microsoft.com/office/drawing/2014/main" id="{52DCB5FA-DD99-44CA-8A99-2AC650F46847}"/>
              </a:ext>
            </a:extLst>
          </p:cNvPr>
          <p:cNvPicPr>
            <a:picLocks noChangeAspect="1"/>
          </p:cNvPicPr>
          <p:nvPr/>
        </p:nvPicPr>
        <p:blipFill>
          <a:blip r:embed="rId17"/>
          <a:stretch>
            <a:fillRect/>
          </a:stretch>
        </p:blipFill>
        <p:spPr>
          <a:xfrm>
            <a:off x="3935660" y="6280153"/>
            <a:ext cx="1283211" cy="228600"/>
          </a:xfrm>
          <a:prstGeom prst="rect">
            <a:avLst/>
          </a:prstGeom>
        </p:spPr>
      </p:pic>
    </p:spTree>
    <p:extLst>
      <p:ext uri="{BB962C8B-B14F-4D97-AF65-F5344CB8AC3E}">
        <p14:creationId xmlns:p14="http://schemas.microsoft.com/office/powerpoint/2010/main" val="181881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1E293-2B90-40E1-9921-8B1C851E405A}"/>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501A83C5-B32E-43FD-9180-05CA6322FFF7}"/>
              </a:ext>
            </a:extLst>
          </p:cNvPr>
          <p:cNvSpPr>
            <a:spLocks noGrp="1"/>
          </p:cNvSpPr>
          <p:nvPr>
            <p:ph idx="1"/>
          </p:nvPr>
        </p:nvSpPr>
        <p:spPr/>
        <p:txBody>
          <a:bodyPr/>
          <a:lstStyle/>
          <a:p>
            <a:r>
              <a:rPr lang="en-US" dirty="0"/>
              <a:t>Qubit states representable on the Bloch sphere</a:t>
            </a:r>
          </a:p>
          <a:p>
            <a:r>
              <a:rPr lang="en-US" dirty="0">
                <a:solidFill>
                  <a:schemeClr val="accent5">
                    <a:lumMod val="50000"/>
                  </a:schemeClr>
                </a:solidFill>
              </a:rPr>
              <a:t>Unitary operators perform rotation of these vectors (and of whole bases)</a:t>
            </a:r>
          </a:p>
          <a:p>
            <a:r>
              <a:rPr lang="en-US" dirty="0"/>
              <a:t>Some interesting </a:t>
            </a:r>
            <a:r>
              <a:rPr lang="en-US" dirty="0" err="1"/>
              <a:t>unitaries</a:t>
            </a:r>
            <a:endParaRPr lang="en-US" dirty="0"/>
          </a:p>
          <a:p>
            <a:endParaRPr lang="en-US" dirty="0"/>
          </a:p>
          <a:p>
            <a:endParaRPr lang="en-US" dirty="0"/>
          </a:p>
          <a:p>
            <a:r>
              <a:rPr lang="en-US" dirty="0"/>
              <a:t>Different realizations of qubit:</a:t>
            </a:r>
          </a:p>
          <a:p>
            <a:pPr lvl="1"/>
            <a:r>
              <a:rPr lang="en-US" sz="2200" dirty="0"/>
              <a:t>Spin-½ particle:        for spin up and        for spin down</a:t>
            </a:r>
          </a:p>
          <a:p>
            <a:pPr lvl="1"/>
            <a:r>
              <a:rPr lang="en-US" sz="2200" dirty="0"/>
              <a:t>Light polarization:        for horizontal polarization and       for vertical;</a:t>
            </a:r>
            <a:br>
              <a:rPr lang="en-US" sz="2200" dirty="0"/>
            </a:br>
            <a:r>
              <a:rPr lang="en-US" sz="2200" dirty="0"/>
              <a:t>diagonal polarization:  </a:t>
            </a:r>
          </a:p>
        </p:txBody>
      </p:sp>
      <p:pic>
        <p:nvPicPr>
          <p:cNvPr id="4" name="Picture 3">
            <a:extLst>
              <a:ext uri="{FF2B5EF4-FFF2-40B4-BE49-F238E27FC236}">
                <a16:creationId xmlns:a16="http://schemas.microsoft.com/office/drawing/2014/main" id="{5B896A33-C3BD-4B1D-A28E-B1E2FEE1821F}"/>
              </a:ext>
            </a:extLst>
          </p:cNvPr>
          <p:cNvPicPr>
            <a:picLocks noChangeAspect="1"/>
          </p:cNvPicPr>
          <p:nvPr/>
        </p:nvPicPr>
        <p:blipFill>
          <a:blip r:embed="rId2"/>
          <a:stretch>
            <a:fillRect/>
          </a:stretch>
        </p:blipFill>
        <p:spPr>
          <a:xfrm>
            <a:off x="2199406" y="3634254"/>
            <a:ext cx="2514605" cy="635509"/>
          </a:xfrm>
          <a:prstGeom prst="rect">
            <a:avLst/>
          </a:prstGeom>
        </p:spPr>
      </p:pic>
      <p:pic>
        <p:nvPicPr>
          <p:cNvPr id="5" name="Picture 4">
            <a:extLst>
              <a:ext uri="{FF2B5EF4-FFF2-40B4-BE49-F238E27FC236}">
                <a16:creationId xmlns:a16="http://schemas.microsoft.com/office/drawing/2014/main" id="{5B643324-B40E-483D-AD41-00F5CF0F0410}"/>
              </a:ext>
            </a:extLst>
          </p:cNvPr>
          <p:cNvPicPr>
            <a:picLocks noChangeAspect="1"/>
          </p:cNvPicPr>
          <p:nvPr/>
        </p:nvPicPr>
        <p:blipFill>
          <a:blip r:embed="rId3"/>
          <a:stretch>
            <a:fillRect/>
          </a:stretch>
        </p:blipFill>
        <p:spPr>
          <a:xfrm>
            <a:off x="5618847" y="3634254"/>
            <a:ext cx="1993396" cy="609601"/>
          </a:xfrm>
          <a:prstGeom prst="rect">
            <a:avLst/>
          </a:prstGeom>
        </p:spPr>
      </p:pic>
      <p:pic>
        <p:nvPicPr>
          <p:cNvPr id="6" name="Picture 5">
            <a:extLst>
              <a:ext uri="{FF2B5EF4-FFF2-40B4-BE49-F238E27FC236}">
                <a16:creationId xmlns:a16="http://schemas.microsoft.com/office/drawing/2014/main" id="{52E81587-8B47-4913-ACA5-AA095FAA5081}"/>
              </a:ext>
            </a:extLst>
          </p:cNvPr>
          <p:cNvPicPr>
            <a:picLocks noChangeAspect="1"/>
          </p:cNvPicPr>
          <p:nvPr/>
        </p:nvPicPr>
        <p:blipFill>
          <a:blip r:embed="rId4"/>
          <a:stretch>
            <a:fillRect/>
          </a:stretch>
        </p:blipFill>
        <p:spPr>
          <a:xfrm>
            <a:off x="8517079" y="3608346"/>
            <a:ext cx="2286005" cy="635509"/>
          </a:xfrm>
          <a:prstGeom prst="rect">
            <a:avLst/>
          </a:prstGeom>
        </p:spPr>
      </p:pic>
      <p:pic>
        <p:nvPicPr>
          <p:cNvPr id="7" name="Picture 6">
            <a:extLst>
              <a:ext uri="{FF2B5EF4-FFF2-40B4-BE49-F238E27FC236}">
                <a16:creationId xmlns:a16="http://schemas.microsoft.com/office/drawing/2014/main" id="{70D84E10-880A-40B8-A6B9-57CA0B14CA1C}"/>
              </a:ext>
            </a:extLst>
          </p:cNvPr>
          <p:cNvPicPr>
            <a:picLocks noChangeAspect="1"/>
          </p:cNvPicPr>
          <p:nvPr/>
        </p:nvPicPr>
        <p:blipFill>
          <a:blip r:embed="rId5"/>
          <a:stretch>
            <a:fillRect/>
          </a:stretch>
        </p:blipFill>
        <p:spPr>
          <a:xfrm>
            <a:off x="3714941" y="4860763"/>
            <a:ext cx="254509" cy="228600"/>
          </a:xfrm>
          <a:prstGeom prst="rect">
            <a:avLst/>
          </a:prstGeom>
        </p:spPr>
      </p:pic>
      <p:pic>
        <p:nvPicPr>
          <p:cNvPr id="8" name="Picture 7">
            <a:extLst>
              <a:ext uri="{FF2B5EF4-FFF2-40B4-BE49-F238E27FC236}">
                <a16:creationId xmlns:a16="http://schemas.microsoft.com/office/drawing/2014/main" id="{0D399953-55DD-48DA-B74C-43751CDEDFDA}"/>
              </a:ext>
            </a:extLst>
          </p:cNvPr>
          <p:cNvPicPr>
            <a:picLocks noChangeAspect="1"/>
          </p:cNvPicPr>
          <p:nvPr/>
        </p:nvPicPr>
        <p:blipFill>
          <a:blip r:embed="rId6"/>
          <a:stretch>
            <a:fillRect/>
          </a:stretch>
        </p:blipFill>
        <p:spPr>
          <a:xfrm>
            <a:off x="6027480" y="4860763"/>
            <a:ext cx="254509" cy="228600"/>
          </a:xfrm>
          <a:prstGeom prst="rect">
            <a:avLst/>
          </a:prstGeom>
        </p:spPr>
      </p:pic>
      <p:pic>
        <p:nvPicPr>
          <p:cNvPr id="9" name="Picture 8">
            <a:extLst>
              <a:ext uri="{FF2B5EF4-FFF2-40B4-BE49-F238E27FC236}">
                <a16:creationId xmlns:a16="http://schemas.microsoft.com/office/drawing/2014/main" id="{B8B1804E-11B6-4C00-9898-D5F15F856CF5}"/>
              </a:ext>
            </a:extLst>
          </p:cNvPr>
          <p:cNvPicPr>
            <a:picLocks noChangeAspect="1"/>
          </p:cNvPicPr>
          <p:nvPr/>
        </p:nvPicPr>
        <p:blipFill>
          <a:blip r:embed="rId5"/>
          <a:stretch>
            <a:fillRect/>
          </a:stretch>
        </p:blipFill>
        <p:spPr>
          <a:xfrm>
            <a:off x="4000623" y="5239390"/>
            <a:ext cx="254509" cy="228600"/>
          </a:xfrm>
          <a:prstGeom prst="rect">
            <a:avLst/>
          </a:prstGeom>
        </p:spPr>
      </p:pic>
      <p:pic>
        <p:nvPicPr>
          <p:cNvPr id="10" name="Picture 9">
            <a:extLst>
              <a:ext uri="{FF2B5EF4-FFF2-40B4-BE49-F238E27FC236}">
                <a16:creationId xmlns:a16="http://schemas.microsoft.com/office/drawing/2014/main" id="{A3800B9F-1283-41CF-AB5B-3DF6002B740E}"/>
              </a:ext>
            </a:extLst>
          </p:cNvPr>
          <p:cNvPicPr>
            <a:picLocks noChangeAspect="1"/>
          </p:cNvPicPr>
          <p:nvPr/>
        </p:nvPicPr>
        <p:blipFill>
          <a:blip r:embed="rId6"/>
          <a:stretch>
            <a:fillRect/>
          </a:stretch>
        </p:blipFill>
        <p:spPr>
          <a:xfrm>
            <a:off x="8102198" y="5239390"/>
            <a:ext cx="254509" cy="228600"/>
          </a:xfrm>
          <a:prstGeom prst="rect">
            <a:avLst/>
          </a:prstGeom>
        </p:spPr>
      </p:pic>
      <p:pic>
        <p:nvPicPr>
          <p:cNvPr id="11" name="Picture 10">
            <a:extLst>
              <a:ext uri="{FF2B5EF4-FFF2-40B4-BE49-F238E27FC236}">
                <a16:creationId xmlns:a16="http://schemas.microsoft.com/office/drawing/2014/main" id="{072D820B-DE3E-4E67-90B3-0FF534D2E31B}"/>
              </a:ext>
            </a:extLst>
          </p:cNvPr>
          <p:cNvPicPr>
            <a:picLocks noChangeAspect="1"/>
          </p:cNvPicPr>
          <p:nvPr/>
        </p:nvPicPr>
        <p:blipFill>
          <a:blip r:embed="rId7"/>
          <a:stretch>
            <a:fillRect/>
          </a:stretch>
        </p:blipFill>
        <p:spPr>
          <a:xfrm>
            <a:off x="4656778" y="5706271"/>
            <a:ext cx="2845314" cy="621793"/>
          </a:xfrm>
          <a:prstGeom prst="rect">
            <a:avLst/>
          </a:prstGeom>
        </p:spPr>
      </p:pic>
      <p:pic>
        <p:nvPicPr>
          <p:cNvPr id="12" name="Picture 11">
            <a:extLst>
              <a:ext uri="{FF2B5EF4-FFF2-40B4-BE49-F238E27FC236}">
                <a16:creationId xmlns:a16="http://schemas.microsoft.com/office/drawing/2014/main" id="{463EE537-7CDB-4FA7-BFB4-48CF73C55690}"/>
              </a:ext>
            </a:extLst>
          </p:cNvPr>
          <p:cNvPicPr>
            <a:picLocks noChangeAspect="1"/>
          </p:cNvPicPr>
          <p:nvPr/>
        </p:nvPicPr>
        <p:blipFill>
          <a:blip r:embed="rId8"/>
          <a:stretch>
            <a:fillRect/>
          </a:stretch>
        </p:blipFill>
        <p:spPr>
          <a:xfrm>
            <a:off x="8192384" y="5706270"/>
            <a:ext cx="2845314" cy="621793"/>
          </a:xfrm>
          <a:prstGeom prst="rect">
            <a:avLst/>
          </a:prstGeom>
        </p:spPr>
      </p:pic>
    </p:spTree>
    <p:extLst>
      <p:ext uri="{BB962C8B-B14F-4D97-AF65-F5344CB8AC3E}">
        <p14:creationId xmlns:p14="http://schemas.microsoft.com/office/powerpoint/2010/main" val="2472714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161BB-3AB1-472F-AB2C-FA73D4D062E3}"/>
              </a:ext>
            </a:extLst>
          </p:cNvPr>
          <p:cNvSpPr>
            <a:spLocks noGrp="1"/>
          </p:cNvSpPr>
          <p:nvPr>
            <p:ph type="title"/>
          </p:nvPr>
        </p:nvSpPr>
        <p:spPr/>
        <p:txBody>
          <a:bodyPr/>
          <a:lstStyle/>
          <a:p>
            <a:r>
              <a:rPr lang="en-US" dirty="0"/>
              <a:t>ONE qubit</a:t>
            </a:r>
          </a:p>
        </p:txBody>
      </p:sp>
      <p:sp>
        <p:nvSpPr>
          <p:cNvPr id="5" name="Text Placeholder 4">
            <a:extLst>
              <a:ext uri="{FF2B5EF4-FFF2-40B4-BE49-F238E27FC236}">
                <a16:creationId xmlns:a16="http://schemas.microsoft.com/office/drawing/2014/main" id="{303021ED-1FF7-40A4-93F9-6BE258AD7612}"/>
              </a:ext>
            </a:extLst>
          </p:cNvPr>
          <p:cNvSpPr>
            <a:spLocks noGrp="1"/>
          </p:cNvSpPr>
          <p:nvPr>
            <p:ph type="body" idx="1"/>
          </p:nvPr>
        </p:nvSpPr>
        <p:spPr/>
        <p:txBody>
          <a:bodyPr/>
          <a:lstStyle/>
          <a:p>
            <a:r>
              <a:rPr lang="en-US" dirty="0"/>
              <a:t>And its practical use (now for real)</a:t>
            </a:r>
          </a:p>
        </p:txBody>
      </p:sp>
    </p:spTree>
    <p:extLst>
      <p:ext uri="{BB962C8B-B14F-4D97-AF65-F5344CB8AC3E}">
        <p14:creationId xmlns:p14="http://schemas.microsoft.com/office/powerpoint/2010/main" val="744481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AA60-5270-4A1E-8529-E3A9B7250BF8}"/>
              </a:ext>
            </a:extLst>
          </p:cNvPr>
          <p:cNvSpPr>
            <a:spLocks noGrp="1"/>
          </p:cNvSpPr>
          <p:nvPr>
            <p:ph type="title"/>
          </p:nvPr>
        </p:nvSpPr>
        <p:spPr/>
        <p:txBody>
          <a:bodyPr/>
          <a:lstStyle/>
          <a:p>
            <a:r>
              <a:rPr lang="en-US" dirty="0"/>
              <a:t>A more practical example</a:t>
            </a:r>
          </a:p>
        </p:txBody>
      </p:sp>
      <p:sp>
        <p:nvSpPr>
          <p:cNvPr id="3" name="Content Placeholder 2">
            <a:extLst>
              <a:ext uri="{FF2B5EF4-FFF2-40B4-BE49-F238E27FC236}">
                <a16:creationId xmlns:a16="http://schemas.microsoft.com/office/drawing/2014/main" id="{33373E91-6BD6-431E-99D2-E19D9B1E540C}"/>
              </a:ext>
            </a:extLst>
          </p:cNvPr>
          <p:cNvSpPr>
            <a:spLocks noGrp="1"/>
          </p:cNvSpPr>
          <p:nvPr>
            <p:ph idx="1"/>
          </p:nvPr>
        </p:nvSpPr>
        <p:spPr/>
        <p:txBody>
          <a:bodyPr/>
          <a:lstStyle/>
          <a:p>
            <a:r>
              <a:rPr lang="en-US" dirty="0"/>
              <a:t>Quantum key distribution (QKD)</a:t>
            </a:r>
          </a:p>
          <a:p>
            <a:r>
              <a:rPr lang="en-US" dirty="0"/>
              <a:t>But first, how can we communicate while keeping our messages secret?</a:t>
            </a:r>
          </a:p>
          <a:p>
            <a:r>
              <a:rPr lang="en-US" dirty="0"/>
              <a:t>We can use algorithms that encode the message on one side, the message is then sent to the receiver who decodes it:</a:t>
            </a:r>
          </a:p>
          <a:p>
            <a:pPr lvl="1"/>
            <a:r>
              <a:rPr lang="en-US" sz="2200" dirty="0"/>
              <a:t>We want both encoding and decoding to be fast</a:t>
            </a:r>
          </a:p>
          <a:p>
            <a:pPr lvl="1"/>
            <a:r>
              <a:rPr lang="en-US" sz="2200" dirty="0"/>
              <a:t>Without secret key the message needs to be close to impossible to crack</a:t>
            </a:r>
          </a:p>
          <a:p>
            <a:r>
              <a:rPr lang="en-US" sz="2400" dirty="0"/>
              <a:t>Safest way is to use one-time pad</a:t>
            </a:r>
          </a:p>
        </p:txBody>
      </p:sp>
    </p:spTree>
    <p:extLst>
      <p:ext uri="{BB962C8B-B14F-4D97-AF65-F5344CB8AC3E}">
        <p14:creationId xmlns:p14="http://schemas.microsoft.com/office/powerpoint/2010/main" val="127250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91B72-F507-49D1-AA8C-504E8A78A63C}"/>
              </a:ext>
            </a:extLst>
          </p:cNvPr>
          <p:cNvSpPr>
            <a:spLocks noGrp="1"/>
          </p:cNvSpPr>
          <p:nvPr>
            <p:ph type="title"/>
          </p:nvPr>
        </p:nvSpPr>
        <p:spPr/>
        <p:txBody>
          <a:bodyPr/>
          <a:lstStyle/>
          <a:p>
            <a:r>
              <a:rPr lang="en-US" dirty="0"/>
              <a:t>One-time pad</a:t>
            </a:r>
          </a:p>
        </p:txBody>
      </p:sp>
      <p:pic>
        <p:nvPicPr>
          <p:cNvPr id="4" name="Picture 3">
            <a:extLst>
              <a:ext uri="{FF2B5EF4-FFF2-40B4-BE49-F238E27FC236}">
                <a16:creationId xmlns:a16="http://schemas.microsoft.com/office/drawing/2014/main" id="{EC526A80-9E57-40A9-8612-EFA0D5858311}"/>
              </a:ext>
            </a:extLst>
          </p:cNvPr>
          <p:cNvPicPr>
            <a:picLocks noChangeAspect="1"/>
          </p:cNvPicPr>
          <p:nvPr/>
        </p:nvPicPr>
        <p:blipFill>
          <a:blip r:embed="rId2"/>
          <a:stretch>
            <a:fillRect/>
          </a:stretch>
        </p:blipFill>
        <p:spPr>
          <a:xfrm>
            <a:off x="1690746" y="3283527"/>
            <a:ext cx="9356666" cy="3178130"/>
          </a:xfrm>
          <a:prstGeom prst="rect">
            <a:avLst/>
          </a:prstGeom>
        </p:spPr>
      </p:pic>
      <p:pic>
        <p:nvPicPr>
          <p:cNvPr id="5" name="Picture 4">
            <a:extLst>
              <a:ext uri="{FF2B5EF4-FFF2-40B4-BE49-F238E27FC236}">
                <a16:creationId xmlns:a16="http://schemas.microsoft.com/office/drawing/2014/main" id="{43345CAC-8273-4B9B-A45F-954EC19933CF}"/>
              </a:ext>
            </a:extLst>
          </p:cNvPr>
          <p:cNvPicPr>
            <a:picLocks noChangeAspect="1"/>
          </p:cNvPicPr>
          <p:nvPr/>
        </p:nvPicPr>
        <p:blipFill>
          <a:blip r:embed="rId3"/>
          <a:stretch>
            <a:fillRect/>
          </a:stretch>
        </p:blipFill>
        <p:spPr>
          <a:xfrm>
            <a:off x="7547676" y="3897579"/>
            <a:ext cx="1301343" cy="1952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603BB019-3687-4181-ACCC-71DAAE9B0594}"/>
              </a:ext>
            </a:extLst>
          </p:cNvPr>
          <p:cNvPicPr>
            <a:picLocks noChangeAspect="1"/>
          </p:cNvPicPr>
          <p:nvPr/>
        </p:nvPicPr>
        <p:blipFill>
          <a:blip r:embed="rId4"/>
          <a:stretch>
            <a:fillRect/>
          </a:stretch>
        </p:blipFill>
        <p:spPr>
          <a:xfrm>
            <a:off x="5936850" y="3595816"/>
            <a:ext cx="864457" cy="414939"/>
          </a:xfrm>
          <a:prstGeom prst="rect">
            <a:avLst/>
          </a:prstGeom>
        </p:spPr>
      </p:pic>
      <p:pic>
        <p:nvPicPr>
          <p:cNvPr id="7" name="Picture 6">
            <a:extLst>
              <a:ext uri="{FF2B5EF4-FFF2-40B4-BE49-F238E27FC236}">
                <a16:creationId xmlns:a16="http://schemas.microsoft.com/office/drawing/2014/main" id="{FEA74EA9-D941-462A-9CA4-727A632D1996}"/>
              </a:ext>
            </a:extLst>
          </p:cNvPr>
          <p:cNvPicPr>
            <a:picLocks noChangeAspect="1"/>
          </p:cNvPicPr>
          <p:nvPr/>
        </p:nvPicPr>
        <p:blipFill>
          <a:blip r:embed="rId3"/>
          <a:stretch>
            <a:fillRect/>
          </a:stretch>
        </p:blipFill>
        <p:spPr>
          <a:xfrm>
            <a:off x="5718406" y="1139395"/>
            <a:ext cx="1301343" cy="1952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BlokTextu 3">
            <a:extLst>
              <a:ext uri="{FF2B5EF4-FFF2-40B4-BE49-F238E27FC236}">
                <a16:creationId xmlns:a16="http://schemas.microsoft.com/office/drawing/2014/main" id="{A1B59563-475F-49AF-8F33-C517D690313A}"/>
              </a:ext>
            </a:extLst>
          </p:cNvPr>
          <p:cNvSpPr txBox="1"/>
          <p:nvPr/>
        </p:nvSpPr>
        <p:spPr>
          <a:xfrm>
            <a:off x="9629662" y="6391676"/>
            <a:ext cx="1417750" cy="261610"/>
          </a:xfrm>
          <a:prstGeom prst="rect">
            <a:avLst/>
          </a:prstGeom>
          <a:noFill/>
        </p:spPr>
        <p:txBody>
          <a:bodyPr wrap="square" rtlCol="0">
            <a:spAutoFit/>
          </a:bodyPr>
          <a:lstStyle/>
          <a:p>
            <a:r>
              <a:rPr lang="en-US" sz="1100" dirty="0"/>
              <a:t>(C) John Richardson</a:t>
            </a:r>
          </a:p>
        </p:txBody>
      </p:sp>
    </p:spTree>
    <p:extLst>
      <p:ext uri="{BB962C8B-B14F-4D97-AF65-F5344CB8AC3E}">
        <p14:creationId xmlns:p14="http://schemas.microsoft.com/office/powerpoint/2010/main" val="288120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16667E-6 1.85185E-6 L -0.3349 1.85185E-6 " pathEditMode="relative" rAng="0" ptsTypes="AA">
                                      <p:cBhvr>
                                        <p:cTn id="6" dur="2000" fill="hold"/>
                                        <p:tgtEl>
                                          <p:spTgt spid="5"/>
                                        </p:tgtEl>
                                        <p:attrNameLst>
                                          <p:attrName>ppt_x</p:attrName>
                                          <p:attrName>ppt_y</p:attrName>
                                        </p:attrNameLst>
                                      </p:cBhvr>
                                      <p:rCtr x="-16745"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B6C71-75B2-4688-8A4C-B02B336D062F}"/>
              </a:ext>
            </a:extLst>
          </p:cNvPr>
          <p:cNvSpPr>
            <a:spLocks noGrp="1"/>
          </p:cNvSpPr>
          <p:nvPr>
            <p:ph type="title"/>
          </p:nvPr>
        </p:nvSpPr>
        <p:spPr/>
        <p:txBody>
          <a:bodyPr/>
          <a:lstStyle/>
          <a:p>
            <a:r>
              <a:rPr lang="en-US" dirty="0"/>
              <a:t>One-time pad</a:t>
            </a:r>
          </a:p>
        </p:txBody>
      </p:sp>
      <p:pic>
        <p:nvPicPr>
          <p:cNvPr id="4" name="Picture 3">
            <a:extLst>
              <a:ext uri="{FF2B5EF4-FFF2-40B4-BE49-F238E27FC236}">
                <a16:creationId xmlns:a16="http://schemas.microsoft.com/office/drawing/2014/main" id="{2444B373-4D17-43C4-93DB-E26FEA2EFA45}"/>
              </a:ext>
            </a:extLst>
          </p:cNvPr>
          <p:cNvPicPr>
            <a:picLocks noChangeAspect="1"/>
          </p:cNvPicPr>
          <p:nvPr/>
        </p:nvPicPr>
        <p:blipFill>
          <a:blip r:embed="rId2"/>
          <a:stretch>
            <a:fillRect/>
          </a:stretch>
        </p:blipFill>
        <p:spPr>
          <a:xfrm>
            <a:off x="1690746" y="3283527"/>
            <a:ext cx="9356666" cy="3178130"/>
          </a:xfrm>
          <a:prstGeom prst="rect">
            <a:avLst/>
          </a:prstGeom>
        </p:spPr>
      </p:pic>
      <p:pic>
        <p:nvPicPr>
          <p:cNvPr id="5" name="Picture 4">
            <a:extLst>
              <a:ext uri="{FF2B5EF4-FFF2-40B4-BE49-F238E27FC236}">
                <a16:creationId xmlns:a16="http://schemas.microsoft.com/office/drawing/2014/main" id="{18C2987F-7496-4ED6-AD3C-B83D36DDE102}"/>
              </a:ext>
            </a:extLst>
          </p:cNvPr>
          <p:cNvPicPr>
            <a:picLocks noChangeAspect="1"/>
          </p:cNvPicPr>
          <p:nvPr/>
        </p:nvPicPr>
        <p:blipFill>
          <a:blip r:embed="rId3"/>
          <a:stretch>
            <a:fillRect/>
          </a:stretch>
        </p:blipFill>
        <p:spPr>
          <a:xfrm>
            <a:off x="7547676" y="3897579"/>
            <a:ext cx="1301343" cy="1952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1F4BD7D4-F51E-4DAE-851F-28FBC0C21545}"/>
              </a:ext>
            </a:extLst>
          </p:cNvPr>
          <p:cNvSpPr txBox="1"/>
          <p:nvPr/>
        </p:nvSpPr>
        <p:spPr>
          <a:xfrm>
            <a:off x="6745064" y="4434231"/>
            <a:ext cx="3142207" cy="523220"/>
          </a:xfrm>
          <a:prstGeom prst="rect">
            <a:avLst/>
          </a:prstGeom>
          <a:noFill/>
        </p:spPr>
        <p:txBody>
          <a:bodyPr wrap="none" rtlCol="0">
            <a:spAutoFit/>
          </a:bodyPr>
          <a:lstStyle/>
          <a:p>
            <a:r>
              <a:rPr lang="en-US" sz="2800" dirty="0">
                <a:solidFill>
                  <a:srgbClr val="FFC000"/>
                </a:solidFill>
                <a:latin typeface="Consolas" panose="020B0609020204030204" pitchFamily="49" charset="0"/>
              </a:rPr>
              <a:t>011010100010101</a:t>
            </a:r>
          </a:p>
        </p:txBody>
      </p:sp>
      <p:sp>
        <p:nvSpPr>
          <p:cNvPr id="7" name="BlokTextu 3">
            <a:extLst>
              <a:ext uri="{FF2B5EF4-FFF2-40B4-BE49-F238E27FC236}">
                <a16:creationId xmlns:a16="http://schemas.microsoft.com/office/drawing/2014/main" id="{AF5FEACE-0E1F-4EDF-BCE9-D0C24311F812}"/>
              </a:ext>
            </a:extLst>
          </p:cNvPr>
          <p:cNvSpPr txBox="1"/>
          <p:nvPr/>
        </p:nvSpPr>
        <p:spPr>
          <a:xfrm>
            <a:off x="9629662" y="6391676"/>
            <a:ext cx="1417750" cy="261610"/>
          </a:xfrm>
          <a:prstGeom prst="rect">
            <a:avLst/>
          </a:prstGeom>
          <a:noFill/>
        </p:spPr>
        <p:txBody>
          <a:bodyPr wrap="square" rtlCol="0">
            <a:spAutoFit/>
          </a:bodyPr>
          <a:lstStyle/>
          <a:p>
            <a:r>
              <a:rPr lang="en-US" sz="1100" dirty="0"/>
              <a:t>(C) John Richardson</a:t>
            </a:r>
          </a:p>
        </p:txBody>
      </p:sp>
    </p:spTree>
    <p:extLst>
      <p:ext uri="{BB962C8B-B14F-4D97-AF65-F5344CB8AC3E}">
        <p14:creationId xmlns:p14="http://schemas.microsoft.com/office/powerpoint/2010/main" val="369215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par>
                                <p:cTn id="10" presetID="4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anim calcmode="lin" valueType="num">
                                      <p:cBhvr>
                                        <p:cTn id="13" dur="2000" fill="hold"/>
                                        <p:tgtEl>
                                          <p:spTgt spid="6"/>
                                        </p:tgtEl>
                                        <p:attrNameLst>
                                          <p:attrName>ppt_w</p:attrName>
                                        </p:attrNameLst>
                                      </p:cBhvr>
                                      <p:tavLst>
                                        <p:tav tm="0" fmla="#ppt_w*sin(2.5*pi*$)">
                                          <p:val>
                                            <p:fltVal val="0"/>
                                          </p:val>
                                        </p:tav>
                                        <p:tav tm="100000">
                                          <p:val>
                                            <p:fltVal val="1"/>
                                          </p:val>
                                        </p:tav>
                                      </p:tavLst>
                                    </p:anim>
                                    <p:anim calcmode="lin" valueType="num">
                                      <p:cBhvr>
                                        <p:cTn id="14" dur="2000" fill="hold"/>
                                        <p:tgtEl>
                                          <p:spTgt spid="6"/>
                                        </p:tgtEl>
                                        <p:attrNameLst>
                                          <p:attrName>ppt_h</p:attrName>
                                        </p:attrNameLst>
                                      </p:cBhvr>
                                      <p:tavLst>
                                        <p:tav tm="0">
                                          <p:val>
                                            <p:strVal val="#ppt_h"/>
                                          </p:val>
                                        </p:tav>
                                        <p:tav tm="100000">
                                          <p:val>
                                            <p:strVal val="#ppt_h"/>
                                          </p:val>
                                        </p:tav>
                                      </p:tavLst>
                                    </p:anim>
                                  </p:childTnLst>
                                </p:cTn>
                              </p:par>
                            </p:childTnLst>
                          </p:cTn>
                        </p:par>
                        <p:par>
                          <p:cTn id="15" fill="hold">
                            <p:stCondLst>
                              <p:cond delay="2000"/>
                            </p:stCondLst>
                            <p:childTnLst>
                              <p:par>
                                <p:cTn id="16" presetID="42" presetClass="path" presetSubtype="0" accel="50000" decel="50000" fill="hold" grpId="1" nodeType="afterEffect">
                                  <p:stCondLst>
                                    <p:cond delay="0"/>
                                  </p:stCondLst>
                                  <p:childTnLst>
                                    <p:animMotion origin="layout" path="M -1.25E-6 -2.22222E-6 L -0.06002 -0.10301 " pathEditMode="relative" rAng="0" ptsTypes="AA">
                                      <p:cBhvr>
                                        <p:cTn id="17" dur="2000" fill="hold"/>
                                        <p:tgtEl>
                                          <p:spTgt spid="6"/>
                                        </p:tgtEl>
                                        <p:attrNameLst>
                                          <p:attrName>ppt_x</p:attrName>
                                          <p:attrName>ppt_y</p:attrName>
                                        </p:attrNameLst>
                                      </p:cBhvr>
                                      <p:rCtr x="-3008" y="-51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E9F9B-F6F4-40FE-8EA1-71D748D34DB9}"/>
              </a:ext>
            </a:extLst>
          </p:cNvPr>
          <p:cNvSpPr>
            <a:spLocks noGrp="1"/>
          </p:cNvSpPr>
          <p:nvPr>
            <p:ph type="title"/>
          </p:nvPr>
        </p:nvSpPr>
        <p:spPr/>
        <p:txBody>
          <a:bodyPr/>
          <a:lstStyle/>
          <a:p>
            <a:r>
              <a:rPr lang="en-US" dirty="0"/>
              <a:t>One-time pad</a:t>
            </a:r>
          </a:p>
        </p:txBody>
      </p:sp>
      <p:pic>
        <p:nvPicPr>
          <p:cNvPr id="4" name="Picture 2" descr="http://astar.tv/wp-content/uploads/2015/09/White-Noice.gif">
            <a:extLst>
              <a:ext uri="{FF2B5EF4-FFF2-40B4-BE49-F238E27FC236}">
                <a16:creationId xmlns:a16="http://schemas.microsoft.com/office/drawing/2014/main" id="{FE88A730-ED57-4846-AF3D-D8CAD90DA2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800" b="18525"/>
          <a:stretch/>
        </p:blipFill>
        <p:spPr bwMode="auto">
          <a:xfrm>
            <a:off x="5721301" y="1139395"/>
            <a:ext cx="1298448" cy="1956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a:extLst>
              <a:ext uri="{FF2B5EF4-FFF2-40B4-BE49-F238E27FC236}">
                <a16:creationId xmlns:a16="http://schemas.microsoft.com/office/drawing/2014/main" id="{5C66976C-9BDE-47DE-9EA0-0D220C039006}"/>
              </a:ext>
            </a:extLst>
          </p:cNvPr>
          <p:cNvPicPr>
            <a:picLocks noChangeAspect="1"/>
          </p:cNvPicPr>
          <p:nvPr/>
        </p:nvPicPr>
        <p:blipFill>
          <a:blip r:embed="rId3"/>
          <a:stretch>
            <a:fillRect/>
          </a:stretch>
        </p:blipFill>
        <p:spPr>
          <a:xfrm>
            <a:off x="1690746" y="3283527"/>
            <a:ext cx="9356666" cy="3178130"/>
          </a:xfrm>
          <a:prstGeom prst="rect">
            <a:avLst/>
          </a:prstGeom>
        </p:spPr>
      </p:pic>
      <p:sp>
        <p:nvSpPr>
          <p:cNvPr id="6" name="TextBox 5">
            <a:extLst>
              <a:ext uri="{FF2B5EF4-FFF2-40B4-BE49-F238E27FC236}">
                <a16:creationId xmlns:a16="http://schemas.microsoft.com/office/drawing/2014/main" id="{F481475E-B9DB-460C-9317-7D0A07C37EC6}"/>
              </a:ext>
            </a:extLst>
          </p:cNvPr>
          <p:cNvSpPr txBox="1"/>
          <p:nvPr/>
        </p:nvSpPr>
        <p:spPr>
          <a:xfrm>
            <a:off x="6012683" y="4172333"/>
            <a:ext cx="3142207"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110100100011010</a:t>
            </a:r>
          </a:p>
        </p:txBody>
      </p:sp>
      <p:sp>
        <p:nvSpPr>
          <p:cNvPr id="7" name="TextBox 6">
            <a:extLst>
              <a:ext uri="{FF2B5EF4-FFF2-40B4-BE49-F238E27FC236}">
                <a16:creationId xmlns:a16="http://schemas.microsoft.com/office/drawing/2014/main" id="{EE99F87C-B781-49C8-ACB9-D9921DDCCA89}"/>
              </a:ext>
            </a:extLst>
          </p:cNvPr>
          <p:cNvSpPr txBox="1"/>
          <p:nvPr/>
        </p:nvSpPr>
        <p:spPr>
          <a:xfrm>
            <a:off x="6012683" y="4616736"/>
            <a:ext cx="3142207" cy="523220"/>
          </a:xfrm>
          <a:prstGeom prst="rect">
            <a:avLst/>
          </a:prstGeom>
          <a:noFill/>
        </p:spPr>
        <p:txBody>
          <a:bodyPr wrap="none" rtlCol="0">
            <a:spAutoFit/>
          </a:bodyPr>
          <a:lstStyle/>
          <a:p>
            <a:r>
              <a:rPr lang="en-US" sz="2800" dirty="0">
                <a:solidFill>
                  <a:schemeClr val="accent1"/>
                </a:solidFill>
                <a:latin typeface="Consolas" panose="020B0609020204030204" pitchFamily="49" charset="0"/>
              </a:rPr>
              <a:t>101110000001111</a:t>
            </a:r>
          </a:p>
        </p:txBody>
      </p:sp>
      <p:sp>
        <p:nvSpPr>
          <p:cNvPr id="8" name="TextBox 7">
            <a:extLst>
              <a:ext uri="{FF2B5EF4-FFF2-40B4-BE49-F238E27FC236}">
                <a16:creationId xmlns:a16="http://schemas.microsoft.com/office/drawing/2014/main" id="{18B47A4F-965E-40C6-8A95-BD9D63221F75}"/>
              </a:ext>
            </a:extLst>
          </p:cNvPr>
          <p:cNvSpPr txBox="1"/>
          <p:nvPr/>
        </p:nvSpPr>
        <p:spPr>
          <a:xfrm>
            <a:off x="4696381" y="3994425"/>
            <a:ext cx="1454244" cy="400110"/>
          </a:xfrm>
          <a:prstGeom prst="rect">
            <a:avLst/>
          </a:prstGeom>
          <a:noFill/>
        </p:spPr>
        <p:txBody>
          <a:bodyPr wrap="none" rtlCol="0">
            <a:spAutoFit/>
          </a:bodyPr>
          <a:lstStyle/>
          <a:p>
            <a:r>
              <a:rPr lang="en-US" sz="2000" dirty="0">
                <a:solidFill>
                  <a:srgbClr val="C00000"/>
                </a:solidFill>
                <a:latin typeface="Consolas" panose="020B0609020204030204" pitchFamily="49" charset="0"/>
              </a:rPr>
              <a:t>+ (mod 2)</a:t>
            </a:r>
          </a:p>
        </p:txBody>
      </p:sp>
      <p:sp>
        <p:nvSpPr>
          <p:cNvPr id="9" name="TextBox 8">
            <a:extLst>
              <a:ext uri="{FF2B5EF4-FFF2-40B4-BE49-F238E27FC236}">
                <a16:creationId xmlns:a16="http://schemas.microsoft.com/office/drawing/2014/main" id="{0D43A5E8-4022-4E6E-9549-A94DBA74B722}"/>
              </a:ext>
            </a:extLst>
          </p:cNvPr>
          <p:cNvSpPr txBox="1"/>
          <p:nvPr/>
        </p:nvSpPr>
        <p:spPr>
          <a:xfrm>
            <a:off x="5724746" y="4616736"/>
            <a:ext cx="381836" cy="523220"/>
          </a:xfrm>
          <a:prstGeom prst="rect">
            <a:avLst/>
          </a:prstGeom>
          <a:noFill/>
        </p:spPr>
        <p:txBody>
          <a:bodyPr wrap="none" rtlCol="0">
            <a:spAutoFit/>
          </a:bodyPr>
          <a:lstStyle/>
          <a:p>
            <a:r>
              <a:rPr lang="en-US" sz="2800" dirty="0">
                <a:solidFill>
                  <a:schemeClr val="accent1"/>
                </a:solidFill>
                <a:latin typeface="Consolas" panose="020B0609020204030204" pitchFamily="49" charset="0"/>
              </a:rPr>
              <a:t>=</a:t>
            </a:r>
          </a:p>
        </p:txBody>
      </p:sp>
      <p:sp>
        <p:nvSpPr>
          <p:cNvPr id="10" name="TextBox 9">
            <a:extLst>
              <a:ext uri="{FF2B5EF4-FFF2-40B4-BE49-F238E27FC236}">
                <a16:creationId xmlns:a16="http://schemas.microsoft.com/office/drawing/2014/main" id="{81486646-F0E3-4901-BC45-6EBBFDBB79EF}"/>
              </a:ext>
            </a:extLst>
          </p:cNvPr>
          <p:cNvSpPr txBox="1"/>
          <p:nvPr/>
        </p:nvSpPr>
        <p:spPr>
          <a:xfrm>
            <a:off x="3226872" y="5059742"/>
            <a:ext cx="3142207"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110100100011010</a:t>
            </a:r>
          </a:p>
        </p:txBody>
      </p:sp>
      <p:sp>
        <p:nvSpPr>
          <p:cNvPr id="11" name="TextBox 10">
            <a:extLst>
              <a:ext uri="{FF2B5EF4-FFF2-40B4-BE49-F238E27FC236}">
                <a16:creationId xmlns:a16="http://schemas.microsoft.com/office/drawing/2014/main" id="{0696286A-811D-4453-BEA3-8980656124F6}"/>
              </a:ext>
            </a:extLst>
          </p:cNvPr>
          <p:cNvSpPr txBox="1"/>
          <p:nvPr/>
        </p:nvSpPr>
        <p:spPr>
          <a:xfrm>
            <a:off x="3226872" y="5499089"/>
            <a:ext cx="3142207" cy="523220"/>
          </a:xfrm>
          <a:prstGeom prst="rect">
            <a:avLst/>
          </a:prstGeom>
          <a:noFill/>
        </p:spPr>
        <p:txBody>
          <a:bodyPr wrap="none" rtlCol="0">
            <a:spAutoFit/>
          </a:bodyPr>
          <a:lstStyle/>
          <a:p>
            <a:r>
              <a:rPr lang="en-US" sz="2800" dirty="0">
                <a:solidFill>
                  <a:srgbClr val="FFC000"/>
                </a:solidFill>
                <a:latin typeface="Consolas" panose="020B0609020204030204" pitchFamily="49" charset="0"/>
              </a:rPr>
              <a:t>011010100010101</a:t>
            </a:r>
          </a:p>
        </p:txBody>
      </p:sp>
      <p:sp>
        <p:nvSpPr>
          <p:cNvPr id="12" name="TextBox 11">
            <a:extLst>
              <a:ext uri="{FF2B5EF4-FFF2-40B4-BE49-F238E27FC236}">
                <a16:creationId xmlns:a16="http://schemas.microsoft.com/office/drawing/2014/main" id="{C17504D5-6C4E-4369-881B-3DC67CF6D8C5}"/>
              </a:ext>
            </a:extLst>
          </p:cNvPr>
          <p:cNvSpPr txBox="1"/>
          <p:nvPr/>
        </p:nvSpPr>
        <p:spPr>
          <a:xfrm>
            <a:off x="2951221" y="5479269"/>
            <a:ext cx="381836" cy="523220"/>
          </a:xfrm>
          <a:prstGeom prst="rect">
            <a:avLst/>
          </a:prstGeom>
          <a:noFill/>
        </p:spPr>
        <p:txBody>
          <a:bodyPr wrap="none" rtlCol="0">
            <a:spAutoFit/>
          </a:bodyPr>
          <a:lstStyle/>
          <a:p>
            <a:r>
              <a:rPr lang="en-US" sz="2800" dirty="0">
                <a:solidFill>
                  <a:srgbClr val="FFC000"/>
                </a:solidFill>
                <a:latin typeface="Consolas" panose="020B0609020204030204" pitchFamily="49" charset="0"/>
              </a:rPr>
              <a:t>=</a:t>
            </a:r>
          </a:p>
        </p:txBody>
      </p:sp>
      <p:sp>
        <p:nvSpPr>
          <p:cNvPr id="13" name="TextBox 12">
            <a:extLst>
              <a:ext uri="{FF2B5EF4-FFF2-40B4-BE49-F238E27FC236}">
                <a16:creationId xmlns:a16="http://schemas.microsoft.com/office/drawing/2014/main" id="{426AAC3E-6E13-4C63-995E-017BC4B0AE23}"/>
              </a:ext>
            </a:extLst>
          </p:cNvPr>
          <p:cNvSpPr txBox="1"/>
          <p:nvPr/>
        </p:nvSpPr>
        <p:spPr>
          <a:xfrm>
            <a:off x="6150625" y="4921242"/>
            <a:ext cx="1454244" cy="400110"/>
          </a:xfrm>
          <a:prstGeom prst="rect">
            <a:avLst/>
          </a:prstGeom>
          <a:noFill/>
        </p:spPr>
        <p:txBody>
          <a:bodyPr wrap="none" rtlCol="0">
            <a:spAutoFit/>
          </a:bodyPr>
          <a:lstStyle/>
          <a:p>
            <a:r>
              <a:rPr lang="en-US" sz="2000" dirty="0">
                <a:solidFill>
                  <a:srgbClr val="C00000"/>
                </a:solidFill>
                <a:latin typeface="Consolas" panose="020B0609020204030204" pitchFamily="49" charset="0"/>
              </a:rPr>
              <a:t>+ (mod 2)</a:t>
            </a:r>
          </a:p>
        </p:txBody>
      </p:sp>
      <p:pic>
        <p:nvPicPr>
          <p:cNvPr id="14" name="Picture 13">
            <a:extLst>
              <a:ext uri="{FF2B5EF4-FFF2-40B4-BE49-F238E27FC236}">
                <a16:creationId xmlns:a16="http://schemas.microsoft.com/office/drawing/2014/main" id="{C4F9FFDD-65DE-4AF6-B184-61420B7954BF}"/>
              </a:ext>
            </a:extLst>
          </p:cNvPr>
          <p:cNvPicPr>
            <a:picLocks noChangeAspect="1"/>
          </p:cNvPicPr>
          <p:nvPr/>
        </p:nvPicPr>
        <p:blipFill>
          <a:blip r:embed="rId4"/>
          <a:stretch>
            <a:fillRect/>
          </a:stretch>
        </p:blipFill>
        <p:spPr>
          <a:xfrm>
            <a:off x="4725407" y="4348465"/>
            <a:ext cx="864457" cy="414939"/>
          </a:xfrm>
          <a:prstGeom prst="rect">
            <a:avLst/>
          </a:prstGeom>
        </p:spPr>
      </p:pic>
      <p:sp>
        <p:nvSpPr>
          <p:cNvPr id="15" name="TextBox 14">
            <a:extLst>
              <a:ext uri="{FF2B5EF4-FFF2-40B4-BE49-F238E27FC236}">
                <a16:creationId xmlns:a16="http://schemas.microsoft.com/office/drawing/2014/main" id="{7DB3B111-8949-4A2B-AF4A-CDDFA8791D2F}"/>
              </a:ext>
            </a:extLst>
          </p:cNvPr>
          <p:cNvSpPr txBox="1"/>
          <p:nvPr/>
        </p:nvSpPr>
        <p:spPr>
          <a:xfrm>
            <a:off x="6012684" y="3727930"/>
            <a:ext cx="3142207" cy="523220"/>
          </a:xfrm>
          <a:prstGeom prst="rect">
            <a:avLst/>
          </a:prstGeom>
          <a:noFill/>
        </p:spPr>
        <p:txBody>
          <a:bodyPr wrap="none" rtlCol="0">
            <a:spAutoFit/>
          </a:bodyPr>
          <a:lstStyle/>
          <a:p>
            <a:r>
              <a:rPr lang="en-US" sz="2800" dirty="0">
                <a:solidFill>
                  <a:srgbClr val="FFC000"/>
                </a:solidFill>
                <a:latin typeface="Consolas" panose="020B0609020204030204" pitchFamily="49" charset="0"/>
              </a:rPr>
              <a:t>011010100010101</a:t>
            </a:r>
          </a:p>
        </p:txBody>
      </p:sp>
      <p:sp>
        <p:nvSpPr>
          <p:cNvPr id="16" name="BlokTextu 3">
            <a:extLst>
              <a:ext uri="{FF2B5EF4-FFF2-40B4-BE49-F238E27FC236}">
                <a16:creationId xmlns:a16="http://schemas.microsoft.com/office/drawing/2014/main" id="{AFBD273B-7A0F-46E3-B15C-B101C46A6269}"/>
              </a:ext>
            </a:extLst>
          </p:cNvPr>
          <p:cNvSpPr txBox="1"/>
          <p:nvPr/>
        </p:nvSpPr>
        <p:spPr>
          <a:xfrm>
            <a:off x="9629662" y="6391676"/>
            <a:ext cx="1417750" cy="261610"/>
          </a:xfrm>
          <a:prstGeom prst="rect">
            <a:avLst/>
          </a:prstGeom>
          <a:noFill/>
        </p:spPr>
        <p:txBody>
          <a:bodyPr wrap="square" rtlCol="0">
            <a:spAutoFit/>
          </a:bodyPr>
          <a:lstStyle/>
          <a:p>
            <a:r>
              <a:rPr lang="en-US" sz="1100" dirty="0"/>
              <a:t>(C) John Richardson</a:t>
            </a:r>
          </a:p>
        </p:txBody>
      </p:sp>
    </p:spTree>
    <p:extLst>
      <p:ext uri="{BB962C8B-B14F-4D97-AF65-F5344CB8AC3E}">
        <p14:creationId xmlns:p14="http://schemas.microsoft.com/office/powerpoint/2010/main" val="217117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42" presetClass="path" presetSubtype="0" accel="50000" decel="50000" fill="hold" grpId="1" nodeType="withEffect">
                                  <p:stCondLst>
                                    <p:cond delay="0"/>
                                  </p:stCondLst>
                                  <p:childTnLst>
                                    <p:animMotion origin="layout" path="M 4.79167E-6 -2.59259E-6 L -0.22917 0.00139 " pathEditMode="relative" rAng="0" ptsTypes="AA">
                                      <p:cBhvr>
                                        <p:cTn id="28" dur="2000" fill="hold"/>
                                        <p:tgtEl>
                                          <p:spTgt spid="7"/>
                                        </p:tgtEl>
                                        <p:attrNameLst>
                                          <p:attrName>ppt_x</p:attrName>
                                          <p:attrName>ppt_y</p:attrName>
                                        </p:attrNameLst>
                                      </p:cBhvr>
                                      <p:rCtr x="-11458" y="69"/>
                                    </p:animMotion>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P spid="8" grpId="0"/>
      <p:bldP spid="9" grpId="0"/>
      <p:bldP spid="9" grpId="1"/>
      <p:bldP spid="10" grpId="0"/>
      <p:bldP spid="11" grpId="0"/>
      <p:bldP spid="12" grpId="0"/>
      <p:bldP spid="1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E6CA6-6BB6-4053-969E-FB349493DA11}"/>
              </a:ext>
            </a:extLst>
          </p:cNvPr>
          <p:cNvSpPr>
            <a:spLocks noGrp="1"/>
          </p:cNvSpPr>
          <p:nvPr>
            <p:ph type="title"/>
          </p:nvPr>
        </p:nvSpPr>
        <p:spPr/>
        <p:txBody>
          <a:bodyPr/>
          <a:lstStyle/>
          <a:p>
            <a:r>
              <a:rPr lang="en-US" dirty="0"/>
              <a:t>One-time pad</a:t>
            </a:r>
          </a:p>
        </p:txBody>
      </p:sp>
      <p:pic>
        <p:nvPicPr>
          <p:cNvPr id="4" name="Picture 3">
            <a:extLst>
              <a:ext uri="{FF2B5EF4-FFF2-40B4-BE49-F238E27FC236}">
                <a16:creationId xmlns:a16="http://schemas.microsoft.com/office/drawing/2014/main" id="{80481285-35E2-415A-9517-E21E1F73AE5A}"/>
              </a:ext>
            </a:extLst>
          </p:cNvPr>
          <p:cNvPicPr>
            <a:picLocks noChangeAspect="1"/>
          </p:cNvPicPr>
          <p:nvPr/>
        </p:nvPicPr>
        <p:blipFill>
          <a:blip r:embed="rId2"/>
          <a:stretch>
            <a:fillRect/>
          </a:stretch>
        </p:blipFill>
        <p:spPr>
          <a:xfrm>
            <a:off x="1690746" y="3283527"/>
            <a:ext cx="9356666" cy="3178130"/>
          </a:xfrm>
          <a:prstGeom prst="rect">
            <a:avLst/>
          </a:prstGeom>
        </p:spPr>
      </p:pic>
      <p:sp>
        <p:nvSpPr>
          <p:cNvPr id="5" name="TextBox 4">
            <a:extLst>
              <a:ext uri="{FF2B5EF4-FFF2-40B4-BE49-F238E27FC236}">
                <a16:creationId xmlns:a16="http://schemas.microsoft.com/office/drawing/2014/main" id="{CFD87D6F-7138-4BB1-9A64-78F221DEBF95}"/>
              </a:ext>
            </a:extLst>
          </p:cNvPr>
          <p:cNvSpPr txBox="1"/>
          <p:nvPr/>
        </p:nvSpPr>
        <p:spPr>
          <a:xfrm>
            <a:off x="6012684" y="3727930"/>
            <a:ext cx="3142207" cy="523220"/>
          </a:xfrm>
          <a:prstGeom prst="rect">
            <a:avLst/>
          </a:prstGeom>
          <a:noFill/>
        </p:spPr>
        <p:txBody>
          <a:bodyPr wrap="none" rtlCol="0">
            <a:spAutoFit/>
          </a:bodyPr>
          <a:lstStyle/>
          <a:p>
            <a:r>
              <a:rPr lang="en-US" sz="2800" dirty="0">
                <a:solidFill>
                  <a:srgbClr val="FFC000"/>
                </a:solidFill>
                <a:latin typeface="Consolas" panose="020B0609020204030204" pitchFamily="49" charset="0"/>
              </a:rPr>
              <a:t>011010100010101</a:t>
            </a:r>
          </a:p>
        </p:txBody>
      </p:sp>
      <p:sp>
        <p:nvSpPr>
          <p:cNvPr id="6" name="TextBox 5">
            <a:extLst>
              <a:ext uri="{FF2B5EF4-FFF2-40B4-BE49-F238E27FC236}">
                <a16:creationId xmlns:a16="http://schemas.microsoft.com/office/drawing/2014/main" id="{F0E1EBE0-51B8-448B-B6A9-F4BD06E999A3}"/>
              </a:ext>
            </a:extLst>
          </p:cNvPr>
          <p:cNvSpPr txBox="1"/>
          <p:nvPr/>
        </p:nvSpPr>
        <p:spPr>
          <a:xfrm>
            <a:off x="3226872" y="5499089"/>
            <a:ext cx="3142207" cy="523220"/>
          </a:xfrm>
          <a:prstGeom prst="rect">
            <a:avLst/>
          </a:prstGeom>
          <a:noFill/>
        </p:spPr>
        <p:txBody>
          <a:bodyPr wrap="none" rtlCol="0">
            <a:spAutoFit/>
          </a:bodyPr>
          <a:lstStyle/>
          <a:p>
            <a:r>
              <a:rPr lang="en-US" sz="2800" dirty="0">
                <a:solidFill>
                  <a:srgbClr val="FFC000"/>
                </a:solidFill>
                <a:latin typeface="Consolas" panose="020B0609020204030204" pitchFamily="49" charset="0"/>
              </a:rPr>
              <a:t>011010100010101</a:t>
            </a:r>
          </a:p>
        </p:txBody>
      </p:sp>
      <p:pic>
        <p:nvPicPr>
          <p:cNvPr id="7" name="Picture 6">
            <a:extLst>
              <a:ext uri="{FF2B5EF4-FFF2-40B4-BE49-F238E27FC236}">
                <a16:creationId xmlns:a16="http://schemas.microsoft.com/office/drawing/2014/main" id="{C6D6C8C3-80A2-4C51-9D79-99ADCFAA0C1D}"/>
              </a:ext>
            </a:extLst>
          </p:cNvPr>
          <p:cNvPicPr>
            <a:picLocks noChangeAspect="1"/>
          </p:cNvPicPr>
          <p:nvPr/>
        </p:nvPicPr>
        <p:blipFill>
          <a:blip r:embed="rId3"/>
          <a:stretch>
            <a:fillRect/>
          </a:stretch>
        </p:blipFill>
        <p:spPr>
          <a:xfrm>
            <a:off x="7547676" y="3897579"/>
            <a:ext cx="1301343" cy="1952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571EAEFF-1ED9-4A51-A7A3-C61EC5991D45}"/>
              </a:ext>
            </a:extLst>
          </p:cNvPr>
          <p:cNvPicPr>
            <a:picLocks noChangeAspect="1"/>
          </p:cNvPicPr>
          <p:nvPr/>
        </p:nvPicPr>
        <p:blipFill>
          <a:blip r:embed="rId3"/>
          <a:stretch>
            <a:fillRect/>
          </a:stretch>
        </p:blipFill>
        <p:spPr>
          <a:xfrm>
            <a:off x="3469491" y="4251150"/>
            <a:ext cx="1301343" cy="1952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2" descr="http://astar.tv/wp-content/uploads/2015/09/White-Noice.gif">
            <a:extLst>
              <a:ext uri="{FF2B5EF4-FFF2-40B4-BE49-F238E27FC236}">
                <a16:creationId xmlns:a16="http://schemas.microsoft.com/office/drawing/2014/main" id="{CC7984D6-6DF0-46BA-AD75-B6D1AEE8AA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800" b="18525"/>
          <a:stretch/>
        </p:blipFill>
        <p:spPr bwMode="auto">
          <a:xfrm>
            <a:off x="5721301" y="1139395"/>
            <a:ext cx="1298448" cy="1956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BlokTextu 3">
            <a:extLst>
              <a:ext uri="{FF2B5EF4-FFF2-40B4-BE49-F238E27FC236}">
                <a16:creationId xmlns:a16="http://schemas.microsoft.com/office/drawing/2014/main" id="{FA89AE1F-12B8-47FD-8612-9EF33044CB19}"/>
              </a:ext>
            </a:extLst>
          </p:cNvPr>
          <p:cNvSpPr txBox="1"/>
          <p:nvPr/>
        </p:nvSpPr>
        <p:spPr>
          <a:xfrm>
            <a:off x="9629662" y="6391676"/>
            <a:ext cx="1417750" cy="261610"/>
          </a:xfrm>
          <a:prstGeom prst="rect">
            <a:avLst/>
          </a:prstGeom>
          <a:noFill/>
        </p:spPr>
        <p:txBody>
          <a:bodyPr wrap="square" rtlCol="0">
            <a:spAutoFit/>
          </a:bodyPr>
          <a:lstStyle/>
          <a:p>
            <a:r>
              <a:rPr lang="en-US" sz="1100" dirty="0"/>
              <a:t>(C) John Richardson</a:t>
            </a:r>
          </a:p>
        </p:txBody>
      </p:sp>
    </p:spTree>
    <p:extLst>
      <p:ext uri="{BB962C8B-B14F-4D97-AF65-F5344CB8AC3E}">
        <p14:creationId xmlns:p14="http://schemas.microsoft.com/office/powerpoint/2010/main" val="114686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5"/>
                                        </p:tgtEl>
                                      </p:cBhvr>
                                    </p:animEffect>
                                    <p:anim calcmode="lin" valueType="num">
                                      <p:cBhvr>
                                        <p:cTn id="7"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5"/>
                                        </p:tgtEl>
                                        <p:attrNameLst>
                                          <p:attrName>ppt_h</p:attrName>
                                        </p:attrNameLst>
                                      </p:cBhvr>
                                      <p:tavLst>
                                        <p:tav tm="0">
                                          <p:val>
                                            <p:strVal val="ppt_h"/>
                                          </p:val>
                                        </p:tav>
                                        <p:tav tm="100000">
                                          <p:val>
                                            <p:strVal val="ppt_h"/>
                                          </p:val>
                                        </p:tav>
                                      </p:tavLst>
                                    </p:anim>
                                    <p:set>
                                      <p:cBhvr>
                                        <p:cTn id="9" dur="1" fill="hold">
                                          <p:stCondLst>
                                            <p:cond delay="1999"/>
                                          </p:stCondLst>
                                        </p:cTn>
                                        <p:tgtEl>
                                          <p:spTgt spid="5"/>
                                        </p:tgtEl>
                                        <p:attrNameLst>
                                          <p:attrName>style.visibility</p:attrName>
                                        </p:attrNameLst>
                                      </p:cBhvr>
                                      <p:to>
                                        <p:strVal val="hidden"/>
                                      </p:to>
                                    </p:set>
                                  </p:childTnLst>
                                </p:cTn>
                              </p:par>
                              <p:par>
                                <p:cTn id="10" presetID="45" presetClass="exit" presetSubtype="0" fill="hold" grpId="0" nodeType="withEffect">
                                  <p:stCondLst>
                                    <p:cond delay="0"/>
                                  </p:stCondLst>
                                  <p:childTnLst>
                                    <p:animEffect transition="out" filter="fade">
                                      <p:cBhvr>
                                        <p:cTn id="11" dur="2000"/>
                                        <p:tgtEl>
                                          <p:spTgt spid="6"/>
                                        </p:tgtEl>
                                      </p:cBhvr>
                                    </p:animEffect>
                                    <p:anim calcmode="lin" valueType="num">
                                      <p:cBhvr>
                                        <p:cTn id="12"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3" dur="2000"/>
                                        <p:tgtEl>
                                          <p:spTgt spid="6"/>
                                        </p:tgtEl>
                                        <p:attrNameLst>
                                          <p:attrName>ppt_h</p:attrName>
                                        </p:attrNameLst>
                                      </p:cBhvr>
                                      <p:tavLst>
                                        <p:tav tm="0">
                                          <p:val>
                                            <p:strVal val="ppt_h"/>
                                          </p:val>
                                        </p:tav>
                                        <p:tav tm="100000">
                                          <p:val>
                                            <p:strVal val="ppt_h"/>
                                          </p:val>
                                        </p:tav>
                                      </p:tavLst>
                                    </p:anim>
                                    <p:set>
                                      <p:cBhvr>
                                        <p:cTn id="14" dur="1" fill="hold">
                                          <p:stCondLst>
                                            <p:cond delay="1999"/>
                                          </p:stCondLst>
                                        </p:cTn>
                                        <p:tgtEl>
                                          <p:spTgt spid="6"/>
                                        </p:tgtEl>
                                        <p:attrNameLst>
                                          <p:attrName>style.visibility</p:attrName>
                                        </p:attrNameLst>
                                      </p:cBhvr>
                                      <p:to>
                                        <p:strVal val="hidden"/>
                                      </p:to>
                                    </p:set>
                                  </p:childTnLst>
                                </p:cTn>
                              </p:par>
                              <p:par>
                                <p:cTn id="15" presetID="45"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anim calcmode="lin" valueType="num">
                                      <p:cBhvr>
                                        <p:cTn id="18" dur="2000" fill="hold"/>
                                        <p:tgtEl>
                                          <p:spTgt spid="8"/>
                                        </p:tgtEl>
                                        <p:attrNameLst>
                                          <p:attrName>ppt_w</p:attrName>
                                        </p:attrNameLst>
                                      </p:cBhvr>
                                      <p:tavLst>
                                        <p:tav tm="0" fmla="#ppt_w*sin(2.5*pi*$)">
                                          <p:val>
                                            <p:fltVal val="0"/>
                                          </p:val>
                                        </p:tav>
                                        <p:tav tm="100000">
                                          <p:val>
                                            <p:fltVal val="1"/>
                                          </p:val>
                                        </p:tav>
                                      </p:tavLst>
                                    </p:anim>
                                    <p:anim calcmode="lin" valueType="num">
                                      <p:cBhvr>
                                        <p:cTn id="19" dur="2000" fill="hold"/>
                                        <p:tgtEl>
                                          <p:spTgt spid="8"/>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anim calcmode="lin" valueType="num">
                                      <p:cBhvr>
                                        <p:cTn id="23" dur="2000" fill="hold"/>
                                        <p:tgtEl>
                                          <p:spTgt spid="7"/>
                                        </p:tgtEl>
                                        <p:attrNameLst>
                                          <p:attrName>ppt_w</p:attrName>
                                        </p:attrNameLst>
                                      </p:cBhvr>
                                      <p:tavLst>
                                        <p:tav tm="0" fmla="#ppt_w*sin(2.5*pi*$)">
                                          <p:val>
                                            <p:fltVal val="0"/>
                                          </p:val>
                                        </p:tav>
                                        <p:tav tm="100000">
                                          <p:val>
                                            <p:fltVal val="1"/>
                                          </p:val>
                                        </p:tav>
                                      </p:tavLst>
                                    </p:anim>
                                    <p:anim calcmode="lin" valueType="num">
                                      <p:cBhvr>
                                        <p:cTn id="2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3945-4E12-4499-8304-5963A2418667}"/>
              </a:ext>
            </a:extLst>
          </p:cNvPr>
          <p:cNvSpPr>
            <a:spLocks noGrp="1"/>
          </p:cNvSpPr>
          <p:nvPr>
            <p:ph type="title"/>
          </p:nvPr>
        </p:nvSpPr>
        <p:spPr/>
        <p:txBody>
          <a:bodyPr/>
          <a:lstStyle/>
          <a:p>
            <a:r>
              <a:rPr lang="en-US" dirty="0"/>
              <a:t>One-time pad</a:t>
            </a:r>
          </a:p>
        </p:txBody>
      </p:sp>
      <p:pic>
        <p:nvPicPr>
          <p:cNvPr id="4" name="Picture 3">
            <a:extLst>
              <a:ext uri="{FF2B5EF4-FFF2-40B4-BE49-F238E27FC236}">
                <a16:creationId xmlns:a16="http://schemas.microsoft.com/office/drawing/2014/main" id="{A93B64B2-09FE-478D-BF0D-D12D63896A0A}"/>
              </a:ext>
            </a:extLst>
          </p:cNvPr>
          <p:cNvPicPr>
            <a:picLocks noChangeAspect="1"/>
          </p:cNvPicPr>
          <p:nvPr/>
        </p:nvPicPr>
        <p:blipFill>
          <a:blip r:embed="rId2"/>
          <a:stretch>
            <a:fillRect/>
          </a:stretch>
        </p:blipFill>
        <p:spPr>
          <a:xfrm>
            <a:off x="1690746" y="3283527"/>
            <a:ext cx="9356666" cy="3178130"/>
          </a:xfrm>
          <a:prstGeom prst="rect">
            <a:avLst/>
          </a:prstGeom>
        </p:spPr>
      </p:pic>
      <p:sp>
        <p:nvSpPr>
          <p:cNvPr id="5" name="TextBox 4">
            <a:extLst>
              <a:ext uri="{FF2B5EF4-FFF2-40B4-BE49-F238E27FC236}">
                <a16:creationId xmlns:a16="http://schemas.microsoft.com/office/drawing/2014/main" id="{703F5709-FCFA-4CF3-B7D4-EA3DD113BB4A}"/>
              </a:ext>
            </a:extLst>
          </p:cNvPr>
          <p:cNvSpPr txBox="1"/>
          <p:nvPr/>
        </p:nvSpPr>
        <p:spPr>
          <a:xfrm>
            <a:off x="6012683" y="4172333"/>
            <a:ext cx="3142207"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110100100011010</a:t>
            </a:r>
          </a:p>
        </p:txBody>
      </p:sp>
      <p:sp>
        <p:nvSpPr>
          <p:cNvPr id="6" name="TextBox 5">
            <a:extLst>
              <a:ext uri="{FF2B5EF4-FFF2-40B4-BE49-F238E27FC236}">
                <a16:creationId xmlns:a16="http://schemas.microsoft.com/office/drawing/2014/main" id="{CAD9B9FD-8174-47F6-B5BE-7FE1956E4905}"/>
              </a:ext>
            </a:extLst>
          </p:cNvPr>
          <p:cNvSpPr txBox="1"/>
          <p:nvPr/>
        </p:nvSpPr>
        <p:spPr>
          <a:xfrm>
            <a:off x="3226872" y="5059742"/>
            <a:ext cx="3142207"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110100100011010</a:t>
            </a:r>
          </a:p>
        </p:txBody>
      </p:sp>
      <p:pic>
        <p:nvPicPr>
          <p:cNvPr id="7" name="Picture 6">
            <a:extLst>
              <a:ext uri="{FF2B5EF4-FFF2-40B4-BE49-F238E27FC236}">
                <a16:creationId xmlns:a16="http://schemas.microsoft.com/office/drawing/2014/main" id="{148AA462-B33C-4479-BED2-13FDCD1919F6}"/>
              </a:ext>
            </a:extLst>
          </p:cNvPr>
          <p:cNvPicPr>
            <a:picLocks noChangeAspect="1"/>
          </p:cNvPicPr>
          <p:nvPr/>
        </p:nvPicPr>
        <p:blipFill>
          <a:blip r:embed="rId3"/>
          <a:stretch>
            <a:fillRect/>
          </a:stretch>
        </p:blipFill>
        <p:spPr>
          <a:xfrm>
            <a:off x="4923116" y="4226473"/>
            <a:ext cx="864457" cy="414939"/>
          </a:xfrm>
          <a:prstGeom prst="rect">
            <a:avLst/>
          </a:prstGeom>
        </p:spPr>
      </p:pic>
      <p:sp>
        <p:nvSpPr>
          <p:cNvPr id="8" name="TextBox 7">
            <a:extLst>
              <a:ext uri="{FF2B5EF4-FFF2-40B4-BE49-F238E27FC236}">
                <a16:creationId xmlns:a16="http://schemas.microsoft.com/office/drawing/2014/main" id="{C32E3CAE-22F5-4301-8E39-CC69CB5187B8}"/>
              </a:ext>
            </a:extLst>
          </p:cNvPr>
          <p:cNvSpPr txBox="1"/>
          <p:nvPr/>
        </p:nvSpPr>
        <p:spPr>
          <a:xfrm>
            <a:off x="4817590" y="1872200"/>
            <a:ext cx="3142207"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110100100011010</a:t>
            </a:r>
          </a:p>
        </p:txBody>
      </p:sp>
      <p:pic>
        <p:nvPicPr>
          <p:cNvPr id="9" name="Picture 8">
            <a:extLst>
              <a:ext uri="{FF2B5EF4-FFF2-40B4-BE49-F238E27FC236}">
                <a16:creationId xmlns:a16="http://schemas.microsoft.com/office/drawing/2014/main" id="{BF3D72D3-DCEC-4463-B1A4-CD1CB619571B}"/>
              </a:ext>
            </a:extLst>
          </p:cNvPr>
          <p:cNvPicPr>
            <a:picLocks noChangeAspect="1"/>
          </p:cNvPicPr>
          <p:nvPr/>
        </p:nvPicPr>
        <p:blipFill>
          <a:blip r:embed="rId4"/>
          <a:stretch>
            <a:fillRect/>
          </a:stretch>
        </p:blipFill>
        <p:spPr>
          <a:xfrm>
            <a:off x="5718406" y="1143708"/>
            <a:ext cx="1301343" cy="19525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BlokTextu 3">
            <a:extLst>
              <a:ext uri="{FF2B5EF4-FFF2-40B4-BE49-F238E27FC236}">
                <a16:creationId xmlns:a16="http://schemas.microsoft.com/office/drawing/2014/main" id="{2E9FF3A1-D27B-4CF1-87F5-F02EFF820B8A}"/>
              </a:ext>
            </a:extLst>
          </p:cNvPr>
          <p:cNvSpPr txBox="1"/>
          <p:nvPr/>
        </p:nvSpPr>
        <p:spPr>
          <a:xfrm>
            <a:off x="9629662" y="6391676"/>
            <a:ext cx="1417750" cy="261610"/>
          </a:xfrm>
          <a:prstGeom prst="rect">
            <a:avLst/>
          </a:prstGeom>
          <a:noFill/>
        </p:spPr>
        <p:txBody>
          <a:bodyPr wrap="square" rtlCol="0">
            <a:spAutoFit/>
          </a:bodyPr>
          <a:lstStyle/>
          <a:p>
            <a:r>
              <a:rPr lang="en-US" sz="1100" dirty="0"/>
              <a:t>(C) John Richardson</a:t>
            </a:r>
          </a:p>
        </p:txBody>
      </p:sp>
    </p:spTree>
    <p:extLst>
      <p:ext uri="{BB962C8B-B14F-4D97-AF65-F5344CB8AC3E}">
        <p14:creationId xmlns:p14="http://schemas.microsoft.com/office/powerpoint/2010/main" val="248462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92A2-CC1B-41C9-858E-B397C3721866}"/>
              </a:ext>
            </a:extLst>
          </p:cNvPr>
          <p:cNvSpPr>
            <a:spLocks noGrp="1"/>
          </p:cNvSpPr>
          <p:nvPr>
            <p:ph type="title"/>
          </p:nvPr>
        </p:nvSpPr>
        <p:spPr/>
        <p:txBody>
          <a:bodyPr/>
          <a:lstStyle/>
          <a:p>
            <a:r>
              <a:rPr lang="en-US" dirty="0"/>
              <a:t>Classical key generation</a:t>
            </a:r>
          </a:p>
        </p:txBody>
      </p:sp>
      <p:sp>
        <p:nvSpPr>
          <p:cNvPr id="3" name="Content Placeholder 2">
            <a:extLst>
              <a:ext uri="{FF2B5EF4-FFF2-40B4-BE49-F238E27FC236}">
                <a16:creationId xmlns:a16="http://schemas.microsoft.com/office/drawing/2014/main" id="{5A7CA08B-6575-4A6E-8C73-4B993A49B927}"/>
              </a:ext>
            </a:extLst>
          </p:cNvPr>
          <p:cNvSpPr>
            <a:spLocks noGrp="1"/>
          </p:cNvSpPr>
          <p:nvPr>
            <p:ph idx="1"/>
          </p:nvPr>
        </p:nvSpPr>
        <p:spPr>
          <a:xfrm>
            <a:off x="4769708" y="2057400"/>
            <a:ext cx="6246163" cy="4038600"/>
          </a:xfrm>
        </p:spPr>
        <p:txBody>
          <a:bodyPr/>
          <a:lstStyle/>
          <a:p>
            <a:r>
              <a:rPr lang="en-US" dirty="0"/>
              <a:t>In order to secure the key distribution, keys are generated on sender’s and receiver’s sites, whereas only information that is difficult to use for an eavesdropper is transferred</a:t>
            </a:r>
          </a:p>
          <a:p>
            <a:r>
              <a:rPr lang="en-US" dirty="0"/>
              <a:t>This is only conditional security, as we have to believe that the eavesdropper does not have means to use the transmitted information to gain knowledge about the key</a:t>
            </a:r>
          </a:p>
          <a:p>
            <a:r>
              <a:rPr lang="en-US" dirty="0"/>
              <a:t>Quantum mechanics allows for unconditional security of such key generation</a:t>
            </a:r>
          </a:p>
        </p:txBody>
      </p:sp>
      <p:pic>
        <p:nvPicPr>
          <p:cNvPr id="4" name="Picture 2" descr="https://upload.wikimedia.org/wikipedia/commons/thumb/4/46/Diffie-Hellman_Key_Exchange.svg/427px-Diffie-Hellman_Key_Exchange.svg.png">
            <a:extLst>
              <a:ext uri="{FF2B5EF4-FFF2-40B4-BE49-F238E27FC236}">
                <a16:creationId xmlns:a16="http://schemas.microsoft.com/office/drawing/2014/main" id="{41BA9B0C-79BC-4B70-AD7C-69BEF9DC3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227" y="1787224"/>
            <a:ext cx="2914178" cy="4374680"/>
          </a:xfrm>
          <a:prstGeom prst="rect">
            <a:avLst/>
          </a:prstGeom>
          <a:solidFill>
            <a:schemeClr val="bg1"/>
          </a:solidFill>
          <a:ln w="182880">
            <a:noFill/>
          </a:ln>
        </p:spPr>
      </p:pic>
    </p:spTree>
    <p:extLst>
      <p:ext uri="{BB962C8B-B14F-4D97-AF65-F5344CB8AC3E}">
        <p14:creationId xmlns:p14="http://schemas.microsoft.com/office/powerpoint/2010/main" val="2352390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a:t>
            </a:r>
          </a:p>
        </p:txBody>
      </p:sp>
      <p:sp>
        <p:nvSpPr>
          <p:cNvPr id="3" name="Content Placeholder 2"/>
          <p:cNvSpPr>
            <a:spLocks noGrp="1"/>
          </p:cNvSpPr>
          <p:nvPr>
            <p:ph idx="1"/>
          </p:nvPr>
        </p:nvSpPr>
        <p:spPr>
          <a:xfrm>
            <a:off x="1143000" y="1669408"/>
            <a:ext cx="9872871" cy="4798503"/>
          </a:xfrm>
        </p:spPr>
        <p:txBody>
          <a:bodyPr>
            <a:normAutofit/>
          </a:bodyPr>
          <a:lstStyle/>
          <a:p>
            <a:r>
              <a:rPr lang="en-US" dirty="0"/>
              <a:t>From bit to </a:t>
            </a:r>
            <a:r>
              <a:rPr lang="en-US" dirty="0" err="1"/>
              <a:t>qubit</a:t>
            </a:r>
            <a:endParaRPr lang="en-US" dirty="0"/>
          </a:p>
          <a:p>
            <a:pPr lvl="1"/>
            <a:r>
              <a:rPr lang="en-US" dirty="0"/>
              <a:t>New effects</a:t>
            </a:r>
          </a:p>
          <a:p>
            <a:pPr lvl="1"/>
            <a:r>
              <a:rPr lang="en-US" dirty="0"/>
              <a:t>Helpful effects </a:t>
            </a:r>
            <a:r>
              <a:rPr lang="mr-IN" dirty="0"/>
              <a:t>–</a:t>
            </a:r>
            <a:r>
              <a:rPr lang="en-US" dirty="0"/>
              <a:t> superposition and interference</a:t>
            </a:r>
          </a:p>
          <a:p>
            <a:pPr lvl="1"/>
            <a:r>
              <a:rPr lang="en-US" dirty="0"/>
              <a:t>Applications: cryptography, </a:t>
            </a:r>
            <a:r>
              <a:rPr lang="en-US" dirty="0">
                <a:solidFill>
                  <a:srgbClr val="82B1E5"/>
                </a:solidFill>
              </a:rPr>
              <a:t>computation</a:t>
            </a:r>
          </a:p>
          <a:p>
            <a:r>
              <a:rPr lang="en-US" dirty="0"/>
              <a:t>Adding another </a:t>
            </a:r>
            <a:r>
              <a:rPr lang="en-US" dirty="0" err="1"/>
              <a:t>qubit</a:t>
            </a:r>
            <a:endParaRPr lang="en-US" dirty="0"/>
          </a:p>
          <a:p>
            <a:pPr lvl="1"/>
            <a:r>
              <a:rPr lang="en-US" dirty="0"/>
              <a:t>EPR paradox, non-locality and entanglement</a:t>
            </a:r>
          </a:p>
          <a:p>
            <a:pPr lvl="1"/>
            <a:r>
              <a:rPr lang="en-US" dirty="0"/>
              <a:t>What is possible and what is not</a:t>
            </a:r>
          </a:p>
          <a:p>
            <a:pPr lvl="1"/>
            <a:r>
              <a:rPr lang="en-US" dirty="0"/>
              <a:t>Applications: </a:t>
            </a:r>
            <a:r>
              <a:rPr lang="en-US" dirty="0" err="1"/>
              <a:t>superdense</a:t>
            </a:r>
            <a:r>
              <a:rPr lang="en-US" dirty="0"/>
              <a:t> coding, quantum teleportation, approximate copying, state discrimination and noisy measurements</a:t>
            </a:r>
          </a:p>
          <a:p>
            <a:r>
              <a:rPr lang="en-US" dirty="0"/>
              <a:t>Some generalizations</a:t>
            </a:r>
          </a:p>
          <a:p>
            <a:pPr lvl="1"/>
            <a:r>
              <a:rPr lang="en-US" dirty="0"/>
              <a:t>States</a:t>
            </a:r>
          </a:p>
          <a:p>
            <a:pPr lvl="1"/>
            <a:r>
              <a:rPr lang="en-US" dirty="0"/>
              <a:t>Measurements</a:t>
            </a:r>
          </a:p>
          <a:p>
            <a:pPr lvl="1"/>
            <a:r>
              <a:rPr lang="en-US" dirty="0">
                <a:solidFill>
                  <a:schemeClr val="tx2">
                    <a:lumMod val="40000"/>
                    <a:lumOff val="60000"/>
                  </a:schemeClr>
                </a:solidFill>
              </a:rPr>
              <a:t>Evolutions</a:t>
            </a:r>
          </a:p>
        </p:txBody>
      </p:sp>
    </p:spTree>
    <p:extLst>
      <p:ext uri="{BB962C8B-B14F-4D97-AF65-F5344CB8AC3E}">
        <p14:creationId xmlns:p14="http://schemas.microsoft.com/office/powerpoint/2010/main" val="10544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7752-9B32-40DC-9F60-2ADB4CAA4CB9}"/>
              </a:ext>
            </a:extLst>
          </p:cNvPr>
          <p:cNvSpPr>
            <a:spLocks noGrp="1"/>
          </p:cNvSpPr>
          <p:nvPr>
            <p:ph type="title"/>
          </p:nvPr>
        </p:nvSpPr>
        <p:spPr/>
        <p:txBody>
          <a:bodyPr/>
          <a:lstStyle/>
          <a:p>
            <a:r>
              <a:rPr lang="en-US" dirty="0"/>
              <a:t>B92 Quantum Key Distribution</a:t>
            </a:r>
          </a:p>
        </p:txBody>
      </p:sp>
      <p:sp>
        <p:nvSpPr>
          <p:cNvPr id="3" name="Content Placeholder 2">
            <a:extLst>
              <a:ext uri="{FF2B5EF4-FFF2-40B4-BE49-F238E27FC236}">
                <a16:creationId xmlns:a16="http://schemas.microsoft.com/office/drawing/2014/main" id="{F4D9D8CF-2A42-453E-8D4D-BFBEDC86B2DB}"/>
              </a:ext>
            </a:extLst>
          </p:cNvPr>
          <p:cNvSpPr>
            <a:spLocks noGrp="1"/>
          </p:cNvSpPr>
          <p:nvPr>
            <p:ph idx="1"/>
          </p:nvPr>
        </p:nvSpPr>
        <p:spPr>
          <a:xfrm>
            <a:off x="1143000" y="1797908"/>
            <a:ext cx="10216978" cy="3400168"/>
          </a:xfrm>
        </p:spPr>
        <p:txBody>
          <a:bodyPr>
            <a:normAutofit lnSpcReduction="10000"/>
          </a:bodyPr>
          <a:lstStyle/>
          <a:p>
            <a:r>
              <a:rPr lang="en-US" sz="2200" dirty="0"/>
              <a:t>Alice wants to generate key with Bob and chooses string of random bits</a:t>
            </a:r>
          </a:p>
          <a:p>
            <a:endParaRPr lang="en-US" dirty="0"/>
          </a:p>
          <a:p>
            <a:r>
              <a:rPr lang="en-US" sz="2200" dirty="0"/>
              <a:t>If her bit is 0, she sends state     , if her bit is 1, she sends state </a:t>
            </a:r>
          </a:p>
          <a:p>
            <a:endParaRPr lang="en-US" dirty="0"/>
          </a:p>
          <a:p>
            <a:r>
              <a:rPr lang="en-US" sz="2200" dirty="0"/>
              <a:t>Bob chooses his own string</a:t>
            </a:r>
          </a:p>
          <a:p>
            <a:endParaRPr lang="en-US" dirty="0"/>
          </a:p>
          <a:p>
            <a:r>
              <a:rPr lang="en-US" sz="2200" dirty="0"/>
              <a:t>If his bit is 1, he measures straight away, if his bit is 1 he first applies </a:t>
            </a:r>
            <a:r>
              <a:rPr lang="en-US" sz="2200" i="1" dirty="0"/>
              <a:t>H</a:t>
            </a:r>
            <a:r>
              <a:rPr lang="en-US" sz="2200" dirty="0"/>
              <a:t> to the state and gets results</a:t>
            </a:r>
          </a:p>
          <a:p>
            <a:endParaRPr lang="en-US" dirty="0"/>
          </a:p>
        </p:txBody>
      </p:sp>
      <p:sp>
        <p:nvSpPr>
          <p:cNvPr id="6" name="TextBox 5">
            <a:extLst>
              <a:ext uri="{FF2B5EF4-FFF2-40B4-BE49-F238E27FC236}">
                <a16:creationId xmlns:a16="http://schemas.microsoft.com/office/drawing/2014/main" id="{7A7573D5-F9E2-4609-A5EB-4F22DFADF927}"/>
              </a:ext>
            </a:extLst>
          </p:cNvPr>
          <p:cNvSpPr txBox="1"/>
          <p:nvPr/>
        </p:nvSpPr>
        <p:spPr>
          <a:xfrm>
            <a:off x="1630153" y="2109991"/>
            <a:ext cx="3339376"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0111010001010110</a:t>
            </a:r>
          </a:p>
        </p:txBody>
      </p:sp>
      <p:pic>
        <p:nvPicPr>
          <p:cNvPr id="7" name="Picture 6">
            <a:extLst>
              <a:ext uri="{FF2B5EF4-FFF2-40B4-BE49-F238E27FC236}">
                <a16:creationId xmlns:a16="http://schemas.microsoft.com/office/drawing/2014/main" id="{A4555005-A982-4BA6-A458-947EEB08D163}"/>
              </a:ext>
            </a:extLst>
          </p:cNvPr>
          <p:cNvPicPr>
            <a:picLocks noChangeAspect="1"/>
          </p:cNvPicPr>
          <p:nvPr/>
        </p:nvPicPr>
        <p:blipFill>
          <a:blip r:embed="rId2"/>
          <a:stretch>
            <a:fillRect/>
          </a:stretch>
        </p:blipFill>
        <p:spPr>
          <a:xfrm>
            <a:off x="4969529" y="2750071"/>
            <a:ext cx="254509" cy="228600"/>
          </a:xfrm>
          <a:prstGeom prst="rect">
            <a:avLst/>
          </a:prstGeom>
        </p:spPr>
      </p:pic>
      <p:pic>
        <p:nvPicPr>
          <p:cNvPr id="8" name="Picture 7">
            <a:extLst>
              <a:ext uri="{FF2B5EF4-FFF2-40B4-BE49-F238E27FC236}">
                <a16:creationId xmlns:a16="http://schemas.microsoft.com/office/drawing/2014/main" id="{A4C13AF9-1016-4D7D-AB36-8D39A494C644}"/>
              </a:ext>
            </a:extLst>
          </p:cNvPr>
          <p:cNvPicPr>
            <a:picLocks noChangeAspect="1"/>
          </p:cNvPicPr>
          <p:nvPr/>
        </p:nvPicPr>
        <p:blipFill>
          <a:blip r:embed="rId3"/>
          <a:stretch>
            <a:fillRect/>
          </a:stretch>
        </p:blipFill>
        <p:spPr>
          <a:xfrm>
            <a:off x="8819634" y="2750071"/>
            <a:ext cx="1143002" cy="228600"/>
          </a:xfrm>
          <a:prstGeom prst="rect">
            <a:avLst/>
          </a:prstGeom>
        </p:spPr>
      </p:pic>
      <p:sp>
        <p:nvSpPr>
          <p:cNvPr id="9" name="TextBox 8">
            <a:extLst>
              <a:ext uri="{FF2B5EF4-FFF2-40B4-BE49-F238E27FC236}">
                <a16:creationId xmlns:a16="http://schemas.microsoft.com/office/drawing/2014/main" id="{C3A4C2E4-3BBE-4CC2-8EAC-841BBE64C8D9}"/>
              </a:ext>
            </a:extLst>
          </p:cNvPr>
          <p:cNvSpPr txBox="1"/>
          <p:nvPr/>
        </p:nvSpPr>
        <p:spPr>
          <a:xfrm>
            <a:off x="1630153" y="3095531"/>
            <a:ext cx="3339376"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0+++0+000+0+0++0</a:t>
            </a:r>
          </a:p>
        </p:txBody>
      </p:sp>
      <p:sp>
        <p:nvSpPr>
          <p:cNvPr id="10" name="TextBox 9">
            <a:extLst>
              <a:ext uri="{FF2B5EF4-FFF2-40B4-BE49-F238E27FC236}">
                <a16:creationId xmlns:a16="http://schemas.microsoft.com/office/drawing/2014/main" id="{55ED6B25-0793-4ED6-85DE-87898E730208}"/>
              </a:ext>
            </a:extLst>
          </p:cNvPr>
          <p:cNvSpPr txBox="1"/>
          <p:nvPr/>
        </p:nvSpPr>
        <p:spPr>
          <a:xfrm>
            <a:off x="1630153" y="3904289"/>
            <a:ext cx="3339376"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1010110111000010</a:t>
            </a:r>
          </a:p>
        </p:txBody>
      </p:sp>
      <p:sp>
        <p:nvSpPr>
          <p:cNvPr id="11" name="TextBox 10">
            <a:extLst>
              <a:ext uri="{FF2B5EF4-FFF2-40B4-BE49-F238E27FC236}">
                <a16:creationId xmlns:a16="http://schemas.microsoft.com/office/drawing/2014/main" id="{99EABE16-BE4B-431E-8011-6E3515243D78}"/>
              </a:ext>
            </a:extLst>
          </p:cNvPr>
          <p:cNvSpPr txBox="1"/>
          <p:nvPr/>
        </p:nvSpPr>
        <p:spPr>
          <a:xfrm>
            <a:off x="1630153" y="5098446"/>
            <a:ext cx="3339376"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0+1+00+001-+-+0+</a:t>
            </a:r>
          </a:p>
        </p:txBody>
      </p:sp>
      <p:sp>
        <p:nvSpPr>
          <p:cNvPr id="12" name="BlokTextu 3">
            <a:extLst>
              <a:ext uri="{FF2B5EF4-FFF2-40B4-BE49-F238E27FC236}">
                <a16:creationId xmlns:a16="http://schemas.microsoft.com/office/drawing/2014/main" id="{5F892EC7-0C16-4810-B808-1C488AE9719D}"/>
              </a:ext>
            </a:extLst>
          </p:cNvPr>
          <p:cNvSpPr txBox="1"/>
          <p:nvPr/>
        </p:nvSpPr>
        <p:spPr>
          <a:xfrm>
            <a:off x="3582099" y="6248400"/>
            <a:ext cx="8321108" cy="307777"/>
          </a:xfrm>
          <a:prstGeom prst="rect">
            <a:avLst/>
          </a:prstGeom>
          <a:noFill/>
        </p:spPr>
        <p:txBody>
          <a:bodyPr wrap="square" rtlCol="0">
            <a:spAutoFit/>
          </a:bodyPr>
          <a:lstStyle/>
          <a:p>
            <a:r>
              <a:rPr lang="en-US" sz="1400" dirty="0"/>
              <a:t>C.H. Bennett - Quantum Cryptography Using Any Two Nonorthogonal States, Phys. Rev. Lett. 68, 3121 (1992)</a:t>
            </a:r>
          </a:p>
        </p:txBody>
      </p:sp>
    </p:spTree>
    <p:extLst>
      <p:ext uri="{BB962C8B-B14F-4D97-AF65-F5344CB8AC3E}">
        <p14:creationId xmlns:p14="http://schemas.microsoft.com/office/powerpoint/2010/main" val="351248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0" grpId="0"/>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7752-9B32-40DC-9F60-2ADB4CAA4CB9}"/>
              </a:ext>
            </a:extLst>
          </p:cNvPr>
          <p:cNvSpPr>
            <a:spLocks noGrp="1"/>
          </p:cNvSpPr>
          <p:nvPr>
            <p:ph type="title"/>
          </p:nvPr>
        </p:nvSpPr>
        <p:spPr/>
        <p:txBody>
          <a:bodyPr/>
          <a:lstStyle/>
          <a:p>
            <a:r>
              <a:rPr lang="en-US" dirty="0"/>
              <a:t>B92 Quantum Key Distribution</a:t>
            </a:r>
          </a:p>
        </p:txBody>
      </p:sp>
      <p:sp>
        <p:nvSpPr>
          <p:cNvPr id="3" name="Content Placeholder 2">
            <a:extLst>
              <a:ext uri="{FF2B5EF4-FFF2-40B4-BE49-F238E27FC236}">
                <a16:creationId xmlns:a16="http://schemas.microsoft.com/office/drawing/2014/main" id="{F4D9D8CF-2A42-453E-8D4D-BFBEDC86B2DB}"/>
              </a:ext>
            </a:extLst>
          </p:cNvPr>
          <p:cNvSpPr>
            <a:spLocks noGrp="1"/>
          </p:cNvSpPr>
          <p:nvPr>
            <p:ph idx="1"/>
          </p:nvPr>
        </p:nvSpPr>
        <p:spPr>
          <a:xfrm>
            <a:off x="1143000" y="1797908"/>
            <a:ext cx="10216978" cy="4450492"/>
          </a:xfrm>
        </p:spPr>
        <p:txBody>
          <a:bodyPr>
            <a:normAutofit lnSpcReduction="10000"/>
          </a:bodyPr>
          <a:lstStyle/>
          <a:p>
            <a:r>
              <a:rPr lang="en-US" sz="2200" dirty="0"/>
              <a:t>Alice wants to generate key with Bob and chooses string of random bits</a:t>
            </a:r>
          </a:p>
          <a:p>
            <a:endParaRPr lang="en-US" dirty="0"/>
          </a:p>
          <a:p>
            <a:r>
              <a:rPr lang="en-US" sz="2200" dirty="0"/>
              <a:t>If her bit is 0, she sends state     , if her bit is 1, she sends state </a:t>
            </a:r>
          </a:p>
          <a:p>
            <a:endParaRPr lang="en-US" dirty="0"/>
          </a:p>
          <a:p>
            <a:r>
              <a:rPr lang="en-US" sz="2200" dirty="0"/>
              <a:t>Bob chooses his own string</a:t>
            </a:r>
          </a:p>
          <a:p>
            <a:endParaRPr lang="en-US" dirty="0"/>
          </a:p>
          <a:p>
            <a:r>
              <a:rPr lang="en-US" sz="2200" dirty="0"/>
              <a:t>If his bit is 1, he measures straight away, if his bit is 1 he first applies </a:t>
            </a:r>
            <a:r>
              <a:rPr lang="en-US" sz="2200" i="1" dirty="0"/>
              <a:t>H</a:t>
            </a:r>
            <a:r>
              <a:rPr lang="en-US" sz="2200" dirty="0"/>
              <a:t> to the state and gets results</a:t>
            </a:r>
          </a:p>
          <a:p>
            <a:endParaRPr lang="en-US" dirty="0"/>
          </a:p>
          <a:p>
            <a:r>
              <a:rPr lang="en-US" dirty="0"/>
              <a:t>Whenever</a:t>
            </a:r>
            <a:r>
              <a:rPr lang="en-US" sz="2200" dirty="0"/>
              <a:t> he gets 1 he writes down 1, whenever he gets – he writes down 0</a:t>
            </a:r>
          </a:p>
        </p:txBody>
      </p:sp>
      <p:sp>
        <p:nvSpPr>
          <p:cNvPr id="6" name="TextBox 5">
            <a:extLst>
              <a:ext uri="{FF2B5EF4-FFF2-40B4-BE49-F238E27FC236}">
                <a16:creationId xmlns:a16="http://schemas.microsoft.com/office/drawing/2014/main" id="{7A7573D5-F9E2-4609-A5EB-4F22DFADF927}"/>
              </a:ext>
            </a:extLst>
          </p:cNvPr>
          <p:cNvSpPr txBox="1"/>
          <p:nvPr/>
        </p:nvSpPr>
        <p:spPr>
          <a:xfrm>
            <a:off x="1630153" y="2109991"/>
            <a:ext cx="3339376"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01</a:t>
            </a:r>
            <a:r>
              <a:rPr lang="en-US" sz="2800" dirty="0">
                <a:solidFill>
                  <a:srgbClr val="FFC000"/>
                </a:solidFill>
                <a:latin typeface="Consolas" panose="020B0609020204030204" pitchFamily="49" charset="0"/>
              </a:rPr>
              <a:t>1</a:t>
            </a:r>
            <a:r>
              <a:rPr lang="en-US" sz="2800" dirty="0">
                <a:solidFill>
                  <a:schemeClr val="accent5">
                    <a:lumMod val="75000"/>
                  </a:schemeClr>
                </a:solidFill>
                <a:latin typeface="Consolas" panose="020B0609020204030204" pitchFamily="49" charset="0"/>
              </a:rPr>
              <a:t>101000</a:t>
            </a:r>
            <a:r>
              <a:rPr lang="en-US" sz="2800" dirty="0">
                <a:solidFill>
                  <a:srgbClr val="FFC000"/>
                </a:solidFill>
                <a:latin typeface="Consolas" panose="020B0609020204030204" pitchFamily="49" charset="0"/>
              </a:rPr>
              <a:t>10</a:t>
            </a:r>
            <a:r>
              <a:rPr lang="en-US" sz="2800" dirty="0">
                <a:solidFill>
                  <a:schemeClr val="accent5">
                    <a:lumMod val="75000"/>
                  </a:schemeClr>
                </a:solidFill>
                <a:latin typeface="Consolas" panose="020B0609020204030204" pitchFamily="49" charset="0"/>
              </a:rPr>
              <a:t>1</a:t>
            </a:r>
            <a:r>
              <a:rPr lang="en-US" sz="2800" dirty="0">
                <a:solidFill>
                  <a:srgbClr val="FFC000"/>
                </a:solidFill>
                <a:latin typeface="Consolas" panose="020B0609020204030204" pitchFamily="49" charset="0"/>
              </a:rPr>
              <a:t>0</a:t>
            </a:r>
            <a:r>
              <a:rPr lang="en-US" sz="2800" dirty="0">
                <a:solidFill>
                  <a:schemeClr val="accent5">
                    <a:lumMod val="75000"/>
                  </a:schemeClr>
                </a:solidFill>
                <a:latin typeface="Consolas" panose="020B0609020204030204" pitchFamily="49" charset="0"/>
              </a:rPr>
              <a:t>110</a:t>
            </a:r>
          </a:p>
        </p:txBody>
      </p:sp>
      <p:pic>
        <p:nvPicPr>
          <p:cNvPr id="7" name="Picture 6">
            <a:extLst>
              <a:ext uri="{FF2B5EF4-FFF2-40B4-BE49-F238E27FC236}">
                <a16:creationId xmlns:a16="http://schemas.microsoft.com/office/drawing/2014/main" id="{A4555005-A982-4BA6-A458-947EEB08D163}"/>
              </a:ext>
            </a:extLst>
          </p:cNvPr>
          <p:cNvPicPr>
            <a:picLocks noChangeAspect="1"/>
          </p:cNvPicPr>
          <p:nvPr/>
        </p:nvPicPr>
        <p:blipFill>
          <a:blip r:embed="rId2"/>
          <a:stretch>
            <a:fillRect/>
          </a:stretch>
        </p:blipFill>
        <p:spPr>
          <a:xfrm>
            <a:off x="4969529" y="2750071"/>
            <a:ext cx="254509" cy="228600"/>
          </a:xfrm>
          <a:prstGeom prst="rect">
            <a:avLst/>
          </a:prstGeom>
        </p:spPr>
      </p:pic>
      <p:pic>
        <p:nvPicPr>
          <p:cNvPr id="8" name="Picture 7">
            <a:extLst>
              <a:ext uri="{FF2B5EF4-FFF2-40B4-BE49-F238E27FC236}">
                <a16:creationId xmlns:a16="http://schemas.microsoft.com/office/drawing/2014/main" id="{A4C13AF9-1016-4D7D-AB36-8D39A494C644}"/>
              </a:ext>
            </a:extLst>
          </p:cNvPr>
          <p:cNvPicPr>
            <a:picLocks noChangeAspect="1"/>
          </p:cNvPicPr>
          <p:nvPr/>
        </p:nvPicPr>
        <p:blipFill>
          <a:blip r:embed="rId3"/>
          <a:stretch>
            <a:fillRect/>
          </a:stretch>
        </p:blipFill>
        <p:spPr>
          <a:xfrm>
            <a:off x="8819634" y="2750071"/>
            <a:ext cx="1143002" cy="228600"/>
          </a:xfrm>
          <a:prstGeom prst="rect">
            <a:avLst/>
          </a:prstGeom>
        </p:spPr>
      </p:pic>
      <p:sp>
        <p:nvSpPr>
          <p:cNvPr id="9" name="TextBox 8">
            <a:extLst>
              <a:ext uri="{FF2B5EF4-FFF2-40B4-BE49-F238E27FC236}">
                <a16:creationId xmlns:a16="http://schemas.microsoft.com/office/drawing/2014/main" id="{C3A4C2E4-3BBE-4CC2-8EAC-841BBE64C8D9}"/>
              </a:ext>
            </a:extLst>
          </p:cNvPr>
          <p:cNvSpPr txBox="1"/>
          <p:nvPr/>
        </p:nvSpPr>
        <p:spPr>
          <a:xfrm>
            <a:off x="1630153" y="3095531"/>
            <a:ext cx="3339376"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0+++0+000+0+0++0</a:t>
            </a:r>
          </a:p>
        </p:txBody>
      </p:sp>
      <p:sp>
        <p:nvSpPr>
          <p:cNvPr id="10" name="TextBox 9">
            <a:extLst>
              <a:ext uri="{FF2B5EF4-FFF2-40B4-BE49-F238E27FC236}">
                <a16:creationId xmlns:a16="http://schemas.microsoft.com/office/drawing/2014/main" id="{55ED6B25-0793-4ED6-85DE-87898E730208}"/>
              </a:ext>
            </a:extLst>
          </p:cNvPr>
          <p:cNvSpPr txBox="1"/>
          <p:nvPr/>
        </p:nvSpPr>
        <p:spPr>
          <a:xfrm>
            <a:off x="1630153" y="3904289"/>
            <a:ext cx="3339376"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1010110111000010</a:t>
            </a:r>
          </a:p>
        </p:txBody>
      </p:sp>
      <p:sp>
        <p:nvSpPr>
          <p:cNvPr id="11" name="TextBox 10">
            <a:extLst>
              <a:ext uri="{FF2B5EF4-FFF2-40B4-BE49-F238E27FC236}">
                <a16:creationId xmlns:a16="http://schemas.microsoft.com/office/drawing/2014/main" id="{99EABE16-BE4B-431E-8011-6E3515243D78}"/>
              </a:ext>
            </a:extLst>
          </p:cNvPr>
          <p:cNvSpPr txBox="1"/>
          <p:nvPr/>
        </p:nvSpPr>
        <p:spPr>
          <a:xfrm>
            <a:off x="1630153" y="5098446"/>
            <a:ext cx="3339376"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0+</a:t>
            </a:r>
            <a:r>
              <a:rPr lang="en-US" sz="2800" dirty="0">
                <a:solidFill>
                  <a:srgbClr val="FFC000"/>
                </a:solidFill>
                <a:latin typeface="Consolas" panose="020B0609020204030204" pitchFamily="49" charset="0"/>
              </a:rPr>
              <a:t>1</a:t>
            </a:r>
            <a:r>
              <a:rPr lang="en-US" sz="2800" dirty="0">
                <a:solidFill>
                  <a:schemeClr val="accent5">
                    <a:lumMod val="75000"/>
                  </a:schemeClr>
                </a:solidFill>
                <a:latin typeface="Consolas" panose="020B0609020204030204" pitchFamily="49" charset="0"/>
              </a:rPr>
              <a:t>+00+00</a:t>
            </a:r>
            <a:r>
              <a:rPr lang="en-US" sz="2800" dirty="0">
                <a:solidFill>
                  <a:srgbClr val="FFC000"/>
                </a:solidFill>
                <a:latin typeface="Consolas" panose="020B0609020204030204" pitchFamily="49" charset="0"/>
              </a:rPr>
              <a:t>1-</a:t>
            </a:r>
            <a:r>
              <a:rPr lang="en-US" sz="2800" dirty="0">
                <a:solidFill>
                  <a:schemeClr val="accent5">
                    <a:lumMod val="75000"/>
                  </a:schemeClr>
                </a:solidFill>
                <a:latin typeface="Consolas" panose="020B0609020204030204" pitchFamily="49" charset="0"/>
              </a:rPr>
              <a:t>+</a:t>
            </a:r>
            <a:r>
              <a:rPr lang="en-US" sz="2800" dirty="0">
                <a:solidFill>
                  <a:srgbClr val="FFC000"/>
                </a:solidFill>
                <a:latin typeface="Consolas" panose="020B0609020204030204" pitchFamily="49" charset="0"/>
              </a:rPr>
              <a:t>-</a:t>
            </a:r>
            <a:r>
              <a:rPr lang="en-US" sz="2800" dirty="0">
                <a:solidFill>
                  <a:schemeClr val="accent5">
                    <a:lumMod val="75000"/>
                  </a:schemeClr>
                </a:solidFill>
                <a:latin typeface="Consolas" panose="020B0609020204030204" pitchFamily="49" charset="0"/>
              </a:rPr>
              <a:t>+0+</a:t>
            </a:r>
          </a:p>
        </p:txBody>
      </p:sp>
      <p:sp>
        <p:nvSpPr>
          <p:cNvPr id="12" name="TextBox 11">
            <a:extLst>
              <a:ext uri="{FF2B5EF4-FFF2-40B4-BE49-F238E27FC236}">
                <a16:creationId xmlns:a16="http://schemas.microsoft.com/office/drawing/2014/main" id="{CB341A51-3E16-460A-B9D2-5B78B0B3892C}"/>
              </a:ext>
            </a:extLst>
          </p:cNvPr>
          <p:cNvSpPr txBox="1"/>
          <p:nvPr/>
        </p:nvSpPr>
        <p:spPr>
          <a:xfrm>
            <a:off x="1630153" y="5926379"/>
            <a:ext cx="2747868" cy="523220"/>
          </a:xfrm>
          <a:prstGeom prst="rect">
            <a:avLst/>
          </a:prstGeom>
          <a:noFill/>
        </p:spPr>
        <p:txBody>
          <a:bodyPr wrap="none" rtlCol="0">
            <a:spAutoFit/>
          </a:bodyPr>
          <a:lstStyle/>
          <a:p>
            <a:r>
              <a:rPr lang="en-US" sz="2800" dirty="0">
                <a:solidFill>
                  <a:schemeClr val="accent5">
                    <a:lumMod val="75000"/>
                  </a:schemeClr>
                </a:solidFill>
                <a:latin typeface="Consolas" panose="020B0609020204030204" pitchFamily="49" charset="0"/>
              </a:rPr>
              <a:t>  </a:t>
            </a:r>
            <a:r>
              <a:rPr lang="en-US" sz="2800" dirty="0">
                <a:solidFill>
                  <a:srgbClr val="FFC000"/>
                </a:solidFill>
                <a:latin typeface="Consolas" panose="020B0609020204030204" pitchFamily="49" charset="0"/>
              </a:rPr>
              <a:t>1</a:t>
            </a:r>
            <a:r>
              <a:rPr lang="en-US" sz="2800" dirty="0">
                <a:solidFill>
                  <a:schemeClr val="accent5">
                    <a:lumMod val="75000"/>
                  </a:schemeClr>
                </a:solidFill>
                <a:latin typeface="Consolas" panose="020B0609020204030204" pitchFamily="49" charset="0"/>
              </a:rPr>
              <a:t>      </a:t>
            </a:r>
            <a:r>
              <a:rPr lang="en-US" sz="2800" dirty="0">
                <a:solidFill>
                  <a:srgbClr val="FFC000"/>
                </a:solidFill>
                <a:latin typeface="Consolas" panose="020B0609020204030204" pitchFamily="49" charset="0"/>
              </a:rPr>
              <a:t>10</a:t>
            </a:r>
            <a:r>
              <a:rPr lang="en-US" sz="2800" dirty="0">
                <a:solidFill>
                  <a:schemeClr val="accent5">
                    <a:lumMod val="75000"/>
                  </a:schemeClr>
                </a:solidFill>
                <a:latin typeface="Consolas" panose="020B0609020204030204" pitchFamily="49" charset="0"/>
              </a:rPr>
              <a:t> </a:t>
            </a:r>
            <a:r>
              <a:rPr lang="en-US" sz="2800" dirty="0">
                <a:solidFill>
                  <a:srgbClr val="FFC000"/>
                </a:solidFill>
                <a:latin typeface="Consolas" panose="020B0609020204030204" pitchFamily="49" charset="0"/>
              </a:rPr>
              <a:t>0</a:t>
            </a:r>
            <a:endParaRPr lang="en-US" sz="2800" dirty="0">
              <a:solidFill>
                <a:schemeClr val="accent5">
                  <a:lumMod val="75000"/>
                </a:schemeClr>
              </a:solidFill>
              <a:latin typeface="Consolas" panose="020B0609020204030204" pitchFamily="49" charset="0"/>
            </a:endParaRPr>
          </a:p>
        </p:txBody>
      </p:sp>
      <p:sp>
        <p:nvSpPr>
          <p:cNvPr id="13" name="BlokTextu 3">
            <a:extLst>
              <a:ext uri="{FF2B5EF4-FFF2-40B4-BE49-F238E27FC236}">
                <a16:creationId xmlns:a16="http://schemas.microsoft.com/office/drawing/2014/main" id="{BC421706-2A5B-4F0D-B42F-B0C1CE553A7E}"/>
              </a:ext>
            </a:extLst>
          </p:cNvPr>
          <p:cNvSpPr txBox="1"/>
          <p:nvPr/>
        </p:nvSpPr>
        <p:spPr>
          <a:xfrm>
            <a:off x="3582099" y="6248400"/>
            <a:ext cx="8321108" cy="307777"/>
          </a:xfrm>
          <a:prstGeom prst="rect">
            <a:avLst/>
          </a:prstGeom>
          <a:noFill/>
        </p:spPr>
        <p:txBody>
          <a:bodyPr wrap="square" rtlCol="0">
            <a:spAutoFit/>
          </a:bodyPr>
          <a:lstStyle/>
          <a:p>
            <a:r>
              <a:rPr lang="en-US" sz="1400" dirty="0"/>
              <a:t>C.H. Bennett - Quantum Cryptography Using Any Two Nonorthogonal States, Phys. Rev. Lett. 68, 3121 (1992)</a:t>
            </a:r>
          </a:p>
        </p:txBody>
      </p:sp>
    </p:spTree>
    <p:extLst>
      <p:ext uri="{BB962C8B-B14F-4D97-AF65-F5344CB8AC3E}">
        <p14:creationId xmlns:p14="http://schemas.microsoft.com/office/powerpoint/2010/main" val="84759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7752-9B32-40DC-9F60-2ADB4CAA4CB9}"/>
              </a:ext>
            </a:extLst>
          </p:cNvPr>
          <p:cNvSpPr>
            <a:spLocks noGrp="1"/>
          </p:cNvSpPr>
          <p:nvPr>
            <p:ph type="title"/>
          </p:nvPr>
        </p:nvSpPr>
        <p:spPr/>
        <p:txBody>
          <a:bodyPr/>
          <a:lstStyle/>
          <a:p>
            <a:r>
              <a:rPr lang="en-US" dirty="0"/>
              <a:t>B92 Quantum Key Distribution</a:t>
            </a:r>
          </a:p>
        </p:txBody>
      </p:sp>
      <p:sp>
        <p:nvSpPr>
          <p:cNvPr id="3" name="Content Placeholder 2">
            <a:extLst>
              <a:ext uri="{FF2B5EF4-FFF2-40B4-BE49-F238E27FC236}">
                <a16:creationId xmlns:a16="http://schemas.microsoft.com/office/drawing/2014/main" id="{F4D9D8CF-2A42-453E-8D4D-BFBEDC86B2DB}"/>
              </a:ext>
            </a:extLst>
          </p:cNvPr>
          <p:cNvSpPr>
            <a:spLocks noGrp="1"/>
          </p:cNvSpPr>
          <p:nvPr>
            <p:ph idx="1"/>
          </p:nvPr>
        </p:nvSpPr>
        <p:spPr>
          <a:xfrm>
            <a:off x="1143000" y="1797908"/>
            <a:ext cx="10216978" cy="4450492"/>
          </a:xfrm>
        </p:spPr>
        <p:txBody>
          <a:bodyPr>
            <a:normAutofit/>
          </a:bodyPr>
          <a:lstStyle/>
          <a:p>
            <a:r>
              <a:rPr lang="en-US" sz="2200" dirty="0"/>
              <a:t>Cases are following</a:t>
            </a:r>
          </a:p>
        </p:txBody>
      </p:sp>
      <p:graphicFrame>
        <p:nvGraphicFramePr>
          <p:cNvPr id="4" name="Table 3">
            <a:extLst>
              <a:ext uri="{FF2B5EF4-FFF2-40B4-BE49-F238E27FC236}">
                <a16:creationId xmlns:a16="http://schemas.microsoft.com/office/drawing/2014/main" id="{D7E3C368-EADA-4F9D-8B62-351DF272657A}"/>
              </a:ext>
            </a:extLst>
          </p:cNvPr>
          <p:cNvGraphicFramePr>
            <a:graphicFrameLocks noGrp="1"/>
          </p:cNvGraphicFramePr>
          <p:nvPr>
            <p:extLst>
              <p:ext uri="{D42A27DB-BD31-4B8C-83A1-F6EECF244321}">
                <p14:modId xmlns:p14="http://schemas.microsoft.com/office/powerpoint/2010/main" val="1517074025"/>
              </p:ext>
            </p:extLst>
          </p:nvPr>
        </p:nvGraphicFramePr>
        <p:xfrm>
          <a:off x="2658298" y="2556164"/>
          <a:ext cx="6225930" cy="3692235"/>
        </p:xfrm>
        <a:graphic>
          <a:graphicData uri="http://schemas.openxmlformats.org/drawingml/2006/table">
            <a:tbl>
              <a:tblPr firstRow="1" bandRow="1">
                <a:tableStyleId>{5940675A-B579-460E-94D1-54222C63F5DA}</a:tableStyleId>
              </a:tblPr>
              <a:tblGrid>
                <a:gridCol w="2075310">
                  <a:extLst>
                    <a:ext uri="{9D8B030D-6E8A-4147-A177-3AD203B41FA5}">
                      <a16:colId xmlns:a16="http://schemas.microsoft.com/office/drawing/2014/main" val="4168725875"/>
                    </a:ext>
                  </a:extLst>
                </a:gridCol>
                <a:gridCol w="2075310">
                  <a:extLst>
                    <a:ext uri="{9D8B030D-6E8A-4147-A177-3AD203B41FA5}">
                      <a16:colId xmlns:a16="http://schemas.microsoft.com/office/drawing/2014/main" val="4287706500"/>
                    </a:ext>
                  </a:extLst>
                </a:gridCol>
                <a:gridCol w="2075310">
                  <a:extLst>
                    <a:ext uri="{9D8B030D-6E8A-4147-A177-3AD203B41FA5}">
                      <a16:colId xmlns:a16="http://schemas.microsoft.com/office/drawing/2014/main" val="3122131327"/>
                    </a:ext>
                  </a:extLst>
                </a:gridCol>
              </a:tblGrid>
              <a:tr h="738447">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872708917"/>
                  </a:ext>
                </a:extLst>
              </a:tr>
              <a:tr h="738447">
                <a:tc rowSpan="2">
                  <a:txBody>
                    <a:bodyPr/>
                    <a:lstStyle/>
                    <a:p>
                      <a:r>
                        <a:rPr lang="en-US" dirty="0"/>
                        <a:t>    0</a:t>
                      </a:r>
                    </a:p>
                  </a:txBody>
                  <a:tcPr anchor="ctr"/>
                </a:tc>
                <a:tc>
                  <a:txBody>
                    <a:bodyPr/>
                    <a:lstStyle/>
                    <a:p>
                      <a:pPr algn="ctr"/>
                      <a:r>
                        <a:rPr lang="en-US" dirty="0"/>
                        <a:t>1/8</a:t>
                      </a:r>
                    </a:p>
                  </a:txBody>
                  <a:tcPr anchor="ctr"/>
                </a:tc>
                <a:tc>
                  <a:txBody>
                    <a:bodyPr/>
                    <a:lstStyle/>
                    <a:p>
                      <a:pPr algn="ctr"/>
                      <a:r>
                        <a:rPr lang="en-US" dirty="0"/>
                        <a:t>1/4</a:t>
                      </a:r>
                    </a:p>
                  </a:txBody>
                  <a:tcPr anchor="ctr"/>
                </a:tc>
                <a:extLst>
                  <a:ext uri="{0D108BD9-81ED-4DB2-BD59-A6C34878D82A}">
                    <a16:rowId xmlns:a16="http://schemas.microsoft.com/office/drawing/2014/main" val="311295085"/>
                  </a:ext>
                </a:extLst>
              </a:tr>
              <a:tr h="738447">
                <a:tc vMerge="1">
                  <a:txBody>
                    <a:bodyPr/>
                    <a:lstStyle/>
                    <a:p>
                      <a:endParaRPr lang="en-US" dirty="0"/>
                    </a:p>
                  </a:txBody>
                  <a:tcPr/>
                </a:tc>
                <a:tc>
                  <a:txBody>
                    <a:bodyPr/>
                    <a:lstStyle/>
                    <a:p>
                      <a:pPr algn="ctr"/>
                      <a:r>
                        <a:rPr lang="en-US" dirty="0"/>
                        <a:t>1/8</a:t>
                      </a:r>
                    </a:p>
                  </a:txBody>
                  <a:tcPr anchor="ctr"/>
                </a:tc>
                <a:tc>
                  <a:txBody>
                    <a:bodyPr/>
                    <a:lstStyle/>
                    <a:p>
                      <a:pPr algn="ctr"/>
                      <a:r>
                        <a:rPr lang="en-US" dirty="0">
                          <a:solidFill>
                            <a:srgbClr val="FFC000"/>
                          </a:solidFill>
                        </a:rPr>
                        <a:t>0</a:t>
                      </a:r>
                    </a:p>
                  </a:txBody>
                  <a:tcPr anchor="ctr"/>
                </a:tc>
                <a:extLst>
                  <a:ext uri="{0D108BD9-81ED-4DB2-BD59-A6C34878D82A}">
                    <a16:rowId xmlns:a16="http://schemas.microsoft.com/office/drawing/2014/main" val="698322340"/>
                  </a:ext>
                </a:extLst>
              </a:tr>
              <a:tr h="738447">
                <a:tc rowSpan="2">
                  <a:txBody>
                    <a:bodyPr/>
                    <a:lstStyle/>
                    <a:p>
                      <a:r>
                        <a:rPr lang="en-US" dirty="0"/>
                        <a:t>    1</a:t>
                      </a:r>
                    </a:p>
                  </a:txBody>
                  <a:tcPr anchor="ctr"/>
                </a:tc>
                <a:tc>
                  <a:txBody>
                    <a:bodyPr/>
                    <a:lstStyle/>
                    <a:p>
                      <a:pPr algn="ctr"/>
                      <a:r>
                        <a:rPr lang="en-US" dirty="0"/>
                        <a:t>1/4</a:t>
                      </a:r>
                    </a:p>
                  </a:txBody>
                  <a:tcPr anchor="ctr"/>
                </a:tc>
                <a:tc>
                  <a:txBody>
                    <a:bodyPr/>
                    <a:lstStyle/>
                    <a:p>
                      <a:pPr algn="ctr"/>
                      <a:r>
                        <a:rPr lang="en-US" dirty="0"/>
                        <a:t>1/8</a:t>
                      </a:r>
                    </a:p>
                  </a:txBody>
                  <a:tcPr anchor="ctr"/>
                </a:tc>
                <a:extLst>
                  <a:ext uri="{0D108BD9-81ED-4DB2-BD59-A6C34878D82A}">
                    <a16:rowId xmlns:a16="http://schemas.microsoft.com/office/drawing/2014/main" val="2224470926"/>
                  </a:ext>
                </a:extLst>
              </a:tr>
              <a:tr h="738447">
                <a:tc vMerge="1">
                  <a:txBody>
                    <a:bodyPr/>
                    <a:lstStyle/>
                    <a:p>
                      <a:endParaRPr lang="en-US" dirty="0"/>
                    </a:p>
                  </a:txBody>
                  <a:tcPr/>
                </a:tc>
                <a:tc>
                  <a:txBody>
                    <a:bodyPr/>
                    <a:lstStyle/>
                    <a:p>
                      <a:pPr algn="ctr"/>
                      <a:r>
                        <a:rPr lang="en-US" dirty="0">
                          <a:solidFill>
                            <a:srgbClr val="FFC000"/>
                          </a:solidFill>
                        </a:rPr>
                        <a:t>0</a:t>
                      </a:r>
                    </a:p>
                  </a:txBody>
                  <a:tcPr anchor="ctr"/>
                </a:tc>
                <a:tc>
                  <a:txBody>
                    <a:bodyPr/>
                    <a:lstStyle/>
                    <a:p>
                      <a:pPr algn="ctr"/>
                      <a:r>
                        <a:rPr lang="en-US" dirty="0"/>
                        <a:t>1/8</a:t>
                      </a:r>
                    </a:p>
                  </a:txBody>
                  <a:tcPr anchor="ctr"/>
                </a:tc>
                <a:extLst>
                  <a:ext uri="{0D108BD9-81ED-4DB2-BD59-A6C34878D82A}">
                    <a16:rowId xmlns:a16="http://schemas.microsoft.com/office/drawing/2014/main" val="798683133"/>
                  </a:ext>
                </a:extLst>
              </a:tr>
            </a:tbl>
          </a:graphicData>
        </a:graphic>
      </p:graphicFrame>
      <p:pic>
        <p:nvPicPr>
          <p:cNvPr id="13" name="Picture 12">
            <a:extLst>
              <a:ext uri="{FF2B5EF4-FFF2-40B4-BE49-F238E27FC236}">
                <a16:creationId xmlns:a16="http://schemas.microsoft.com/office/drawing/2014/main" id="{ED2627C1-124F-4F98-8008-C4903C7AF7FB}"/>
              </a:ext>
            </a:extLst>
          </p:cNvPr>
          <p:cNvPicPr>
            <a:picLocks noChangeAspect="1"/>
          </p:cNvPicPr>
          <p:nvPr/>
        </p:nvPicPr>
        <p:blipFill>
          <a:blip r:embed="rId2"/>
          <a:stretch>
            <a:fillRect/>
          </a:stretch>
        </p:blipFill>
        <p:spPr>
          <a:xfrm>
            <a:off x="3836920" y="5070763"/>
            <a:ext cx="254509" cy="228600"/>
          </a:xfrm>
          <a:prstGeom prst="rect">
            <a:avLst/>
          </a:prstGeom>
        </p:spPr>
      </p:pic>
      <p:pic>
        <p:nvPicPr>
          <p:cNvPr id="5" name="Picture 4">
            <a:extLst>
              <a:ext uri="{FF2B5EF4-FFF2-40B4-BE49-F238E27FC236}">
                <a16:creationId xmlns:a16="http://schemas.microsoft.com/office/drawing/2014/main" id="{3F9505E5-4B41-48FE-ADF3-4674841B991B}"/>
              </a:ext>
            </a:extLst>
          </p:cNvPr>
          <p:cNvPicPr>
            <a:picLocks noChangeAspect="1"/>
          </p:cNvPicPr>
          <p:nvPr/>
        </p:nvPicPr>
        <p:blipFill>
          <a:blip r:embed="rId3"/>
          <a:stretch>
            <a:fillRect/>
          </a:stretch>
        </p:blipFill>
        <p:spPr>
          <a:xfrm>
            <a:off x="3836920" y="3550788"/>
            <a:ext cx="304801" cy="228600"/>
          </a:xfrm>
          <a:prstGeom prst="rect">
            <a:avLst/>
          </a:prstGeom>
        </p:spPr>
      </p:pic>
      <p:pic>
        <p:nvPicPr>
          <p:cNvPr id="14" name="Picture 13">
            <a:extLst>
              <a:ext uri="{FF2B5EF4-FFF2-40B4-BE49-F238E27FC236}">
                <a16:creationId xmlns:a16="http://schemas.microsoft.com/office/drawing/2014/main" id="{6CA24B0C-2114-4D71-89B7-1BA07E8206AE}"/>
              </a:ext>
            </a:extLst>
          </p:cNvPr>
          <p:cNvPicPr>
            <a:picLocks noChangeAspect="1"/>
          </p:cNvPicPr>
          <p:nvPr/>
        </p:nvPicPr>
        <p:blipFill>
          <a:blip r:embed="rId4"/>
          <a:stretch>
            <a:fillRect/>
          </a:stretch>
        </p:blipFill>
        <p:spPr>
          <a:xfrm>
            <a:off x="3836920" y="4255292"/>
            <a:ext cx="304801" cy="228600"/>
          </a:xfrm>
          <a:prstGeom prst="rect">
            <a:avLst/>
          </a:prstGeom>
        </p:spPr>
      </p:pic>
      <p:pic>
        <p:nvPicPr>
          <p:cNvPr id="15" name="Picture 14">
            <a:extLst>
              <a:ext uri="{FF2B5EF4-FFF2-40B4-BE49-F238E27FC236}">
                <a16:creationId xmlns:a16="http://schemas.microsoft.com/office/drawing/2014/main" id="{9C63533F-0462-40FD-8669-33CAA7A79F8A}"/>
              </a:ext>
            </a:extLst>
          </p:cNvPr>
          <p:cNvPicPr>
            <a:picLocks noChangeAspect="1"/>
          </p:cNvPicPr>
          <p:nvPr/>
        </p:nvPicPr>
        <p:blipFill>
          <a:blip r:embed="rId5"/>
          <a:stretch>
            <a:fillRect/>
          </a:stretch>
        </p:blipFill>
        <p:spPr>
          <a:xfrm>
            <a:off x="3836920" y="5768602"/>
            <a:ext cx="254509" cy="228600"/>
          </a:xfrm>
          <a:prstGeom prst="rect">
            <a:avLst/>
          </a:prstGeom>
        </p:spPr>
      </p:pic>
      <p:pic>
        <p:nvPicPr>
          <p:cNvPr id="16" name="Picture 15">
            <a:extLst>
              <a:ext uri="{FF2B5EF4-FFF2-40B4-BE49-F238E27FC236}">
                <a16:creationId xmlns:a16="http://schemas.microsoft.com/office/drawing/2014/main" id="{9859E396-89D4-45AA-AAB3-0ACE0C353F90}"/>
              </a:ext>
            </a:extLst>
          </p:cNvPr>
          <p:cNvPicPr>
            <a:picLocks noChangeAspect="1"/>
          </p:cNvPicPr>
          <p:nvPr/>
        </p:nvPicPr>
        <p:blipFill>
          <a:blip r:embed="rId6"/>
          <a:stretch>
            <a:fillRect/>
          </a:stretch>
        </p:blipFill>
        <p:spPr>
          <a:xfrm>
            <a:off x="5390262" y="2836718"/>
            <a:ext cx="762002" cy="228600"/>
          </a:xfrm>
          <a:prstGeom prst="rect">
            <a:avLst/>
          </a:prstGeom>
        </p:spPr>
      </p:pic>
      <p:pic>
        <p:nvPicPr>
          <p:cNvPr id="17" name="Picture 16">
            <a:extLst>
              <a:ext uri="{FF2B5EF4-FFF2-40B4-BE49-F238E27FC236}">
                <a16:creationId xmlns:a16="http://schemas.microsoft.com/office/drawing/2014/main" id="{084FF3FB-0A57-4CFC-8724-AD8A65B2CC15}"/>
              </a:ext>
            </a:extLst>
          </p:cNvPr>
          <p:cNvPicPr>
            <a:picLocks noChangeAspect="1"/>
          </p:cNvPicPr>
          <p:nvPr/>
        </p:nvPicPr>
        <p:blipFill>
          <a:blip r:embed="rId7"/>
          <a:stretch>
            <a:fillRect/>
          </a:stretch>
        </p:blipFill>
        <p:spPr>
          <a:xfrm>
            <a:off x="7462403" y="2836718"/>
            <a:ext cx="800102" cy="228600"/>
          </a:xfrm>
          <a:prstGeom prst="rect">
            <a:avLst/>
          </a:prstGeom>
        </p:spPr>
      </p:pic>
      <p:pic>
        <p:nvPicPr>
          <p:cNvPr id="18" name="Picture 17">
            <a:extLst>
              <a:ext uri="{FF2B5EF4-FFF2-40B4-BE49-F238E27FC236}">
                <a16:creationId xmlns:a16="http://schemas.microsoft.com/office/drawing/2014/main" id="{C2CDE461-0001-43F6-BEF2-47D37CA5CE63}"/>
              </a:ext>
            </a:extLst>
          </p:cNvPr>
          <p:cNvPicPr>
            <a:picLocks noChangeAspect="1"/>
          </p:cNvPicPr>
          <p:nvPr/>
        </p:nvPicPr>
        <p:blipFill>
          <a:blip r:embed="rId8"/>
          <a:stretch>
            <a:fillRect/>
          </a:stretch>
        </p:blipFill>
        <p:spPr>
          <a:xfrm>
            <a:off x="9581466" y="5488947"/>
            <a:ext cx="1778512" cy="559309"/>
          </a:xfrm>
          <a:prstGeom prst="rect">
            <a:avLst/>
          </a:prstGeom>
        </p:spPr>
      </p:pic>
      <p:sp>
        <p:nvSpPr>
          <p:cNvPr id="19" name="TextBox 18">
            <a:extLst>
              <a:ext uri="{FF2B5EF4-FFF2-40B4-BE49-F238E27FC236}">
                <a16:creationId xmlns:a16="http://schemas.microsoft.com/office/drawing/2014/main" id="{D42135A9-B8BA-48E4-B6E5-132B53E0ED84}"/>
              </a:ext>
            </a:extLst>
          </p:cNvPr>
          <p:cNvSpPr txBox="1"/>
          <p:nvPr/>
        </p:nvSpPr>
        <p:spPr>
          <a:xfrm>
            <a:off x="6438900" y="2076396"/>
            <a:ext cx="676788" cy="369332"/>
          </a:xfrm>
          <a:prstGeom prst="rect">
            <a:avLst/>
          </a:prstGeom>
          <a:noFill/>
        </p:spPr>
        <p:txBody>
          <a:bodyPr wrap="none" rtlCol="0">
            <a:spAutoFit/>
          </a:bodyPr>
          <a:lstStyle/>
          <a:p>
            <a:r>
              <a:rPr lang="en-US" dirty="0"/>
              <a:t>Alice</a:t>
            </a:r>
          </a:p>
        </p:txBody>
      </p:sp>
      <p:sp>
        <p:nvSpPr>
          <p:cNvPr id="20" name="TextBox 19">
            <a:extLst>
              <a:ext uri="{FF2B5EF4-FFF2-40B4-BE49-F238E27FC236}">
                <a16:creationId xmlns:a16="http://schemas.microsoft.com/office/drawing/2014/main" id="{C8F6AAE1-212C-4DB8-AE9A-BABB9AAB7C52}"/>
              </a:ext>
            </a:extLst>
          </p:cNvPr>
          <p:cNvSpPr txBox="1"/>
          <p:nvPr/>
        </p:nvSpPr>
        <p:spPr>
          <a:xfrm rot="16200000">
            <a:off x="2029847" y="4582316"/>
            <a:ext cx="566181" cy="369332"/>
          </a:xfrm>
          <a:prstGeom prst="rect">
            <a:avLst/>
          </a:prstGeom>
          <a:noFill/>
        </p:spPr>
        <p:txBody>
          <a:bodyPr wrap="none" rtlCol="0">
            <a:spAutoFit/>
          </a:bodyPr>
          <a:lstStyle/>
          <a:p>
            <a:r>
              <a:rPr lang="en-US" dirty="0"/>
              <a:t>Bob</a:t>
            </a:r>
          </a:p>
        </p:txBody>
      </p:sp>
    </p:spTree>
    <p:extLst>
      <p:ext uri="{BB962C8B-B14F-4D97-AF65-F5344CB8AC3E}">
        <p14:creationId xmlns:p14="http://schemas.microsoft.com/office/powerpoint/2010/main" val="3649230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228-6CB4-4F6D-8476-E20665AF34AD}"/>
              </a:ext>
            </a:extLst>
          </p:cNvPr>
          <p:cNvSpPr>
            <a:spLocks noGrp="1"/>
          </p:cNvSpPr>
          <p:nvPr>
            <p:ph type="title"/>
          </p:nvPr>
        </p:nvSpPr>
        <p:spPr/>
        <p:txBody>
          <a:bodyPr/>
          <a:lstStyle/>
          <a:p>
            <a:r>
              <a:rPr lang="en-US" dirty="0"/>
              <a:t>What happens when Eve starts to eavesdrop?</a:t>
            </a:r>
          </a:p>
        </p:txBody>
      </p:sp>
      <p:sp>
        <p:nvSpPr>
          <p:cNvPr id="3" name="Content Placeholder 2">
            <a:extLst>
              <a:ext uri="{FF2B5EF4-FFF2-40B4-BE49-F238E27FC236}">
                <a16:creationId xmlns:a16="http://schemas.microsoft.com/office/drawing/2014/main" id="{CA4ED287-E8A3-4EDD-A810-AF0EDA2CBFFE}"/>
              </a:ext>
            </a:extLst>
          </p:cNvPr>
          <p:cNvSpPr>
            <a:spLocks noGrp="1"/>
          </p:cNvSpPr>
          <p:nvPr>
            <p:ph idx="1"/>
          </p:nvPr>
        </p:nvSpPr>
        <p:spPr/>
        <p:txBody>
          <a:bodyPr/>
          <a:lstStyle/>
          <a:p>
            <a:r>
              <a:rPr lang="en-US" dirty="0"/>
              <a:t>Eve can intercept the transmission, measure the state and based on her result prepare another that she sends to Bob</a:t>
            </a:r>
          </a:p>
        </p:txBody>
      </p:sp>
      <p:pic>
        <p:nvPicPr>
          <p:cNvPr id="4" name="Picture 3">
            <a:extLst>
              <a:ext uri="{FF2B5EF4-FFF2-40B4-BE49-F238E27FC236}">
                <a16:creationId xmlns:a16="http://schemas.microsoft.com/office/drawing/2014/main" id="{AC9E6188-2D97-46BC-ADFE-B61A205BBDC2}"/>
              </a:ext>
            </a:extLst>
          </p:cNvPr>
          <p:cNvPicPr>
            <a:picLocks noChangeAspect="1"/>
          </p:cNvPicPr>
          <p:nvPr/>
        </p:nvPicPr>
        <p:blipFill>
          <a:blip r:embed="rId2"/>
          <a:stretch>
            <a:fillRect/>
          </a:stretch>
        </p:blipFill>
        <p:spPr>
          <a:xfrm>
            <a:off x="1690746" y="3283527"/>
            <a:ext cx="9356666" cy="3178130"/>
          </a:xfrm>
          <a:prstGeom prst="rect">
            <a:avLst/>
          </a:prstGeom>
        </p:spPr>
      </p:pic>
      <p:pic>
        <p:nvPicPr>
          <p:cNvPr id="6" name="Picture 5">
            <a:extLst>
              <a:ext uri="{FF2B5EF4-FFF2-40B4-BE49-F238E27FC236}">
                <a16:creationId xmlns:a16="http://schemas.microsoft.com/office/drawing/2014/main" id="{9AB25C11-EA9D-4CC8-B70B-7888C12438C2}"/>
              </a:ext>
            </a:extLst>
          </p:cNvPr>
          <p:cNvPicPr>
            <a:picLocks noChangeAspect="1"/>
          </p:cNvPicPr>
          <p:nvPr/>
        </p:nvPicPr>
        <p:blipFill>
          <a:blip r:embed="rId3"/>
          <a:stretch>
            <a:fillRect/>
          </a:stretch>
        </p:blipFill>
        <p:spPr>
          <a:xfrm>
            <a:off x="5936850" y="3595816"/>
            <a:ext cx="864457" cy="414939"/>
          </a:xfrm>
          <a:prstGeom prst="rect">
            <a:avLst/>
          </a:prstGeom>
        </p:spPr>
      </p:pic>
      <p:pic>
        <p:nvPicPr>
          <p:cNvPr id="12" name="Picture 11">
            <a:extLst>
              <a:ext uri="{FF2B5EF4-FFF2-40B4-BE49-F238E27FC236}">
                <a16:creationId xmlns:a16="http://schemas.microsoft.com/office/drawing/2014/main" id="{702C8B70-EB15-409D-9C2C-A7691AA8BFFD}"/>
              </a:ext>
            </a:extLst>
          </p:cNvPr>
          <p:cNvPicPr>
            <a:picLocks noChangeAspect="1"/>
          </p:cNvPicPr>
          <p:nvPr/>
        </p:nvPicPr>
        <p:blipFill>
          <a:blip r:embed="rId4"/>
          <a:stretch>
            <a:fillRect/>
          </a:stretch>
        </p:blipFill>
        <p:spPr>
          <a:xfrm flipH="1">
            <a:off x="5475761" y="4191163"/>
            <a:ext cx="1786634" cy="1730214"/>
          </a:xfrm>
          <a:prstGeom prst="rect">
            <a:avLst/>
          </a:prstGeom>
        </p:spPr>
      </p:pic>
      <p:pic>
        <p:nvPicPr>
          <p:cNvPr id="8" name="Picture 7">
            <a:extLst>
              <a:ext uri="{FF2B5EF4-FFF2-40B4-BE49-F238E27FC236}">
                <a16:creationId xmlns:a16="http://schemas.microsoft.com/office/drawing/2014/main" id="{35E018ED-D572-4DD2-9E27-9D3532AE758F}"/>
              </a:ext>
            </a:extLst>
          </p:cNvPr>
          <p:cNvPicPr>
            <a:picLocks noChangeAspect="1"/>
          </p:cNvPicPr>
          <p:nvPr/>
        </p:nvPicPr>
        <p:blipFill>
          <a:blip r:embed="rId5"/>
          <a:stretch>
            <a:fillRect/>
          </a:stretch>
        </p:blipFill>
        <p:spPr>
          <a:xfrm>
            <a:off x="8110692" y="4819892"/>
            <a:ext cx="685627" cy="685627"/>
          </a:xfrm>
          <a:prstGeom prst="rect">
            <a:avLst/>
          </a:prstGeom>
        </p:spPr>
      </p:pic>
      <p:pic>
        <p:nvPicPr>
          <p:cNvPr id="13" name="Picture 12">
            <a:extLst>
              <a:ext uri="{FF2B5EF4-FFF2-40B4-BE49-F238E27FC236}">
                <a16:creationId xmlns:a16="http://schemas.microsoft.com/office/drawing/2014/main" id="{2126BBA3-1B02-4174-97A3-908B89B26502}"/>
              </a:ext>
            </a:extLst>
          </p:cNvPr>
          <p:cNvPicPr>
            <a:picLocks noChangeAspect="1"/>
          </p:cNvPicPr>
          <p:nvPr/>
        </p:nvPicPr>
        <p:blipFill rotWithShape="1">
          <a:blip r:embed="rId4"/>
          <a:srcRect l="12748"/>
          <a:stretch/>
        </p:blipFill>
        <p:spPr>
          <a:xfrm flipH="1">
            <a:off x="5475761" y="4191163"/>
            <a:ext cx="1558884" cy="1730214"/>
          </a:xfrm>
          <a:prstGeom prst="rect">
            <a:avLst/>
          </a:prstGeom>
        </p:spPr>
      </p:pic>
      <p:sp>
        <p:nvSpPr>
          <p:cNvPr id="14" name="BlokTextu 3">
            <a:extLst>
              <a:ext uri="{FF2B5EF4-FFF2-40B4-BE49-F238E27FC236}">
                <a16:creationId xmlns:a16="http://schemas.microsoft.com/office/drawing/2014/main" id="{79412285-C8D6-4D38-BEF1-8D48C62E6A24}"/>
              </a:ext>
            </a:extLst>
          </p:cNvPr>
          <p:cNvSpPr txBox="1"/>
          <p:nvPr/>
        </p:nvSpPr>
        <p:spPr>
          <a:xfrm>
            <a:off x="9629662" y="6391676"/>
            <a:ext cx="1417750" cy="261610"/>
          </a:xfrm>
          <a:prstGeom prst="rect">
            <a:avLst/>
          </a:prstGeom>
          <a:noFill/>
        </p:spPr>
        <p:txBody>
          <a:bodyPr wrap="square" rtlCol="0">
            <a:spAutoFit/>
          </a:bodyPr>
          <a:lstStyle/>
          <a:p>
            <a:r>
              <a:rPr lang="en-US" sz="1100" dirty="0"/>
              <a:t>(C) John Richardson</a:t>
            </a:r>
          </a:p>
        </p:txBody>
      </p:sp>
    </p:spTree>
    <p:extLst>
      <p:ext uri="{BB962C8B-B14F-4D97-AF65-F5344CB8AC3E}">
        <p14:creationId xmlns:p14="http://schemas.microsoft.com/office/powerpoint/2010/main" val="378143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2.22222E-6 L -0.15469 -0.01644 " pathEditMode="relative" rAng="0" ptsTypes="AA">
                                      <p:cBhvr>
                                        <p:cTn id="6" dur="2000" fill="hold"/>
                                        <p:tgtEl>
                                          <p:spTgt spid="8"/>
                                        </p:tgtEl>
                                        <p:attrNameLst>
                                          <p:attrName>ppt_x</p:attrName>
                                          <p:attrName>ppt_y</p:attrName>
                                        </p:attrNameLst>
                                      </p:cBhvr>
                                      <p:rCtr x="-7734" y="-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228-6CB4-4F6D-8476-E20665AF34AD}"/>
              </a:ext>
            </a:extLst>
          </p:cNvPr>
          <p:cNvSpPr>
            <a:spLocks noGrp="1"/>
          </p:cNvSpPr>
          <p:nvPr>
            <p:ph type="title"/>
          </p:nvPr>
        </p:nvSpPr>
        <p:spPr/>
        <p:txBody>
          <a:bodyPr/>
          <a:lstStyle/>
          <a:p>
            <a:r>
              <a:rPr lang="en-US" dirty="0"/>
              <a:t>What happens when Eve starts to eavesdrop?</a:t>
            </a:r>
          </a:p>
        </p:txBody>
      </p:sp>
      <p:sp>
        <p:nvSpPr>
          <p:cNvPr id="3" name="Content Placeholder 2">
            <a:extLst>
              <a:ext uri="{FF2B5EF4-FFF2-40B4-BE49-F238E27FC236}">
                <a16:creationId xmlns:a16="http://schemas.microsoft.com/office/drawing/2014/main" id="{CA4ED287-E8A3-4EDD-A810-AF0EDA2CBFFE}"/>
              </a:ext>
            </a:extLst>
          </p:cNvPr>
          <p:cNvSpPr>
            <a:spLocks noGrp="1"/>
          </p:cNvSpPr>
          <p:nvPr>
            <p:ph idx="1"/>
          </p:nvPr>
        </p:nvSpPr>
        <p:spPr/>
        <p:txBody>
          <a:bodyPr/>
          <a:lstStyle/>
          <a:p>
            <a:r>
              <a:rPr lang="en-US" dirty="0"/>
              <a:t>Eve can intercept the transmission, measure the state and based on her result prepare another that she sends to Bob</a:t>
            </a:r>
          </a:p>
        </p:txBody>
      </p:sp>
      <p:pic>
        <p:nvPicPr>
          <p:cNvPr id="4" name="Picture 3">
            <a:extLst>
              <a:ext uri="{FF2B5EF4-FFF2-40B4-BE49-F238E27FC236}">
                <a16:creationId xmlns:a16="http://schemas.microsoft.com/office/drawing/2014/main" id="{AC9E6188-2D97-46BC-ADFE-B61A205BBDC2}"/>
              </a:ext>
            </a:extLst>
          </p:cNvPr>
          <p:cNvPicPr>
            <a:picLocks noChangeAspect="1"/>
          </p:cNvPicPr>
          <p:nvPr/>
        </p:nvPicPr>
        <p:blipFill>
          <a:blip r:embed="rId2"/>
          <a:stretch>
            <a:fillRect/>
          </a:stretch>
        </p:blipFill>
        <p:spPr>
          <a:xfrm>
            <a:off x="1690746" y="3283527"/>
            <a:ext cx="9356666" cy="3178130"/>
          </a:xfrm>
          <a:prstGeom prst="rect">
            <a:avLst/>
          </a:prstGeom>
        </p:spPr>
      </p:pic>
      <p:pic>
        <p:nvPicPr>
          <p:cNvPr id="6" name="Picture 5">
            <a:extLst>
              <a:ext uri="{FF2B5EF4-FFF2-40B4-BE49-F238E27FC236}">
                <a16:creationId xmlns:a16="http://schemas.microsoft.com/office/drawing/2014/main" id="{9AB25C11-EA9D-4CC8-B70B-7888C12438C2}"/>
              </a:ext>
            </a:extLst>
          </p:cNvPr>
          <p:cNvPicPr>
            <a:picLocks noChangeAspect="1"/>
          </p:cNvPicPr>
          <p:nvPr/>
        </p:nvPicPr>
        <p:blipFill>
          <a:blip r:embed="rId3"/>
          <a:stretch>
            <a:fillRect/>
          </a:stretch>
        </p:blipFill>
        <p:spPr>
          <a:xfrm>
            <a:off x="5936850" y="3595816"/>
            <a:ext cx="864457" cy="414939"/>
          </a:xfrm>
          <a:prstGeom prst="rect">
            <a:avLst/>
          </a:prstGeom>
        </p:spPr>
      </p:pic>
      <p:pic>
        <p:nvPicPr>
          <p:cNvPr id="7" name="Picture 6">
            <a:extLst>
              <a:ext uri="{FF2B5EF4-FFF2-40B4-BE49-F238E27FC236}">
                <a16:creationId xmlns:a16="http://schemas.microsoft.com/office/drawing/2014/main" id="{50B6B9AE-C6E7-4AEB-A087-6E1F8C43927D}"/>
              </a:ext>
            </a:extLst>
          </p:cNvPr>
          <p:cNvPicPr>
            <a:picLocks noChangeAspect="1"/>
          </p:cNvPicPr>
          <p:nvPr/>
        </p:nvPicPr>
        <p:blipFill>
          <a:blip r:embed="rId4"/>
          <a:stretch>
            <a:fillRect/>
          </a:stretch>
        </p:blipFill>
        <p:spPr>
          <a:xfrm>
            <a:off x="5683451" y="4713456"/>
            <a:ext cx="685627" cy="685627"/>
          </a:xfrm>
          <a:prstGeom prst="rect">
            <a:avLst/>
          </a:prstGeom>
        </p:spPr>
      </p:pic>
      <p:pic>
        <p:nvPicPr>
          <p:cNvPr id="12" name="Picture 11">
            <a:extLst>
              <a:ext uri="{FF2B5EF4-FFF2-40B4-BE49-F238E27FC236}">
                <a16:creationId xmlns:a16="http://schemas.microsoft.com/office/drawing/2014/main" id="{702C8B70-EB15-409D-9C2C-A7691AA8BFFD}"/>
              </a:ext>
            </a:extLst>
          </p:cNvPr>
          <p:cNvPicPr>
            <a:picLocks noChangeAspect="1"/>
          </p:cNvPicPr>
          <p:nvPr/>
        </p:nvPicPr>
        <p:blipFill>
          <a:blip r:embed="rId5"/>
          <a:stretch>
            <a:fillRect/>
          </a:stretch>
        </p:blipFill>
        <p:spPr>
          <a:xfrm flipH="1">
            <a:off x="5475761" y="4191163"/>
            <a:ext cx="1786634" cy="1730214"/>
          </a:xfrm>
          <a:prstGeom prst="rect">
            <a:avLst/>
          </a:prstGeom>
        </p:spPr>
      </p:pic>
      <p:sp>
        <p:nvSpPr>
          <p:cNvPr id="11" name="BlokTextu 3">
            <a:extLst>
              <a:ext uri="{FF2B5EF4-FFF2-40B4-BE49-F238E27FC236}">
                <a16:creationId xmlns:a16="http://schemas.microsoft.com/office/drawing/2014/main" id="{378D996F-058C-4C48-A132-3C681FDED5F0}"/>
              </a:ext>
            </a:extLst>
          </p:cNvPr>
          <p:cNvSpPr txBox="1"/>
          <p:nvPr/>
        </p:nvSpPr>
        <p:spPr>
          <a:xfrm>
            <a:off x="9629662" y="6391676"/>
            <a:ext cx="1417750" cy="261610"/>
          </a:xfrm>
          <a:prstGeom prst="rect">
            <a:avLst/>
          </a:prstGeom>
          <a:noFill/>
        </p:spPr>
        <p:txBody>
          <a:bodyPr wrap="square" rtlCol="0">
            <a:spAutoFit/>
          </a:bodyPr>
          <a:lstStyle/>
          <a:p>
            <a:r>
              <a:rPr lang="en-US" sz="1100" dirty="0"/>
              <a:t>(C) John Richardson</a:t>
            </a:r>
          </a:p>
        </p:txBody>
      </p:sp>
    </p:spTree>
    <p:extLst>
      <p:ext uri="{BB962C8B-B14F-4D97-AF65-F5344CB8AC3E}">
        <p14:creationId xmlns:p14="http://schemas.microsoft.com/office/powerpoint/2010/main" val="362608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8.33333E-7 1.48148E-6 L -0.19323 -0.02014 " pathEditMode="relative" rAng="0" ptsTypes="AA">
                                      <p:cBhvr>
                                        <p:cTn id="6" dur="2000" fill="hold"/>
                                        <p:tgtEl>
                                          <p:spTgt spid="7"/>
                                        </p:tgtEl>
                                        <p:attrNameLst>
                                          <p:attrName>ppt_x</p:attrName>
                                          <p:attrName>ppt_y</p:attrName>
                                        </p:attrNameLst>
                                      </p:cBhvr>
                                      <p:rCtr x="-9661" y="-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7752-9B32-40DC-9F60-2ADB4CAA4CB9}"/>
              </a:ext>
            </a:extLst>
          </p:cNvPr>
          <p:cNvSpPr>
            <a:spLocks noGrp="1"/>
          </p:cNvSpPr>
          <p:nvPr>
            <p:ph type="title"/>
          </p:nvPr>
        </p:nvSpPr>
        <p:spPr/>
        <p:txBody>
          <a:bodyPr/>
          <a:lstStyle/>
          <a:p>
            <a:r>
              <a:rPr lang="en-US" dirty="0"/>
              <a:t>What happens when Eve starts to eavesdrop?</a:t>
            </a:r>
          </a:p>
        </p:txBody>
      </p:sp>
      <p:graphicFrame>
        <p:nvGraphicFramePr>
          <p:cNvPr id="4" name="Table 3">
            <a:extLst>
              <a:ext uri="{FF2B5EF4-FFF2-40B4-BE49-F238E27FC236}">
                <a16:creationId xmlns:a16="http://schemas.microsoft.com/office/drawing/2014/main" id="{D7E3C368-EADA-4F9D-8B62-351DF272657A}"/>
              </a:ext>
            </a:extLst>
          </p:cNvPr>
          <p:cNvGraphicFramePr>
            <a:graphicFrameLocks noGrp="1"/>
          </p:cNvGraphicFramePr>
          <p:nvPr/>
        </p:nvGraphicFramePr>
        <p:xfrm>
          <a:off x="2658298" y="2556164"/>
          <a:ext cx="6225930" cy="3692235"/>
        </p:xfrm>
        <a:graphic>
          <a:graphicData uri="http://schemas.openxmlformats.org/drawingml/2006/table">
            <a:tbl>
              <a:tblPr firstRow="1" bandRow="1">
                <a:tableStyleId>{5940675A-B579-460E-94D1-54222C63F5DA}</a:tableStyleId>
              </a:tblPr>
              <a:tblGrid>
                <a:gridCol w="2075310">
                  <a:extLst>
                    <a:ext uri="{9D8B030D-6E8A-4147-A177-3AD203B41FA5}">
                      <a16:colId xmlns:a16="http://schemas.microsoft.com/office/drawing/2014/main" val="4168725875"/>
                    </a:ext>
                  </a:extLst>
                </a:gridCol>
                <a:gridCol w="2075310">
                  <a:extLst>
                    <a:ext uri="{9D8B030D-6E8A-4147-A177-3AD203B41FA5}">
                      <a16:colId xmlns:a16="http://schemas.microsoft.com/office/drawing/2014/main" val="4287706500"/>
                    </a:ext>
                  </a:extLst>
                </a:gridCol>
                <a:gridCol w="2075310">
                  <a:extLst>
                    <a:ext uri="{9D8B030D-6E8A-4147-A177-3AD203B41FA5}">
                      <a16:colId xmlns:a16="http://schemas.microsoft.com/office/drawing/2014/main" val="3122131327"/>
                    </a:ext>
                  </a:extLst>
                </a:gridCol>
              </a:tblGrid>
              <a:tr h="738447">
                <a:tc>
                  <a:txBody>
                    <a:bodyPr/>
                    <a:lstStyle/>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3872708917"/>
                  </a:ext>
                </a:extLst>
              </a:tr>
              <a:tr h="738447">
                <a:tc rowSpan="2">
                  <a:txBody>
                    <a:bodyPr/>
                    <a:lstStyle/>
                    <a:p>
                      <a:r>
                        <a:rPr lang="en-US" dirty="0"/>
                        <a:t>    0</a:t>
                      </a:r>
                    </a:p>
                  </a:txBody>
                  <a:tcPr anchor="ctr"/>
                </a:tc>
                <a:tc>
                  <a:txBody>
                    <a:bodyPr/>
                    <a:lstStyle/>
                    <a:p>
                      <a:pPr algn="ctr"/>
                      <a:r>
                        <a:rPr lang="en-US" dirty="0"/>
                        <a:t>1/8</a:t>
                      </a:r>
                    </a:p>
                  </a:txBody>
                  <a:tcPr anchor="ctr"/>
                </a:tc>
                <a:tc>
                  <a:txBody>
                    <a:bodyPr/>
                    <a:lstStyle/>
                    <a:p>
                      <a:pPr algn="ctr"/>
                      <a:r>
                        <a:rPr lang="en-US" dirty="0"/>
                        <a:t>1/4</a:t>
                      </a:r>
                    </a:p>
                  </a:txBody>
                  <a:tcPr anchor="ctr"/>
                </a:tc>
                <a:extLst>
                  <a:ext uri="{0D108BD9-81ED-4DB2-BD59-A6C34878D82A}">
                    <a16:rowId xmlns:a16="http://schemas.microsoft.com/office/drawing/2014/main" val="311295085"/>
                  </a:ext>
                </a:extLst>
              </a:tr>
              <a:tr h="738447">
                <a:tc vMerge="1">
                  <a:txBody>
                    <a:bodyPr/>
                    <a:lstStyle/>
                    <a:p>
                      <a:endParaRPr lang="en-US" dirty="0"/>
                    </a:p>
                  </a:txBody>
                  <a:tcPr/>
                </a:tc>
                <a:tc>
                  <a:txBody>
                    <a:bodyPr/>
                    <a:lstStyle/>
                    <a:p>
                      <a:pPr algn="ctr"/>
                      <a:r>
                        <a:rPr lang="en-US" dirty="0"/>
                        <a:t>1/8</a:t>
                      </a:r>
                    </a:p>
                  </a:txBody>
                  <a:tcPr anchor="ctr"/>
                </a:tc>
                <a:tc>
                  <a:txBody>
                    <a:bodyPr/>
                    <a:lstStyle/>
                    <a:p>
                      <a:pPr algn="ctr"/>
                      <a:r>
                        <a:rPr lang="en-US" dirty="0">
                          <a:solidFill>
                            <a:srgbClr val="FFC000"/>
                          </a:solidFill>
                        </a:rPr>
                        <a:t>0</a:t>
                      </a:r>
                    </a:p>
                  </a:txBody>
                  <a:tcPr anchor="ctr"/>
                </a:tc>
                <a:extLst>
                  <a:ext uri="{0D108BD9-81ED-4DB2-BD59-A6C34878D82A}">
                    <a16:rowId xmlns:a16="http://schemas.microsoft.com/office/drawing/2014/main" val="698322340"/>
                  </a:ext>
                </a:extLst>
              </a:tr>
              <a:tr h="738447">
                <a:tc rowSpan="2">
                  <a:txBody>
                    <a:bodyPr/>
                    <a:lstStyle/>
                    <a:p>
                      <a:r>
                        <a:rPr lang="en-US" dirty="0"/>
                        <a:t>    1</a:t>
                      </a:r>
                    </a:p>
                  </a:txBody>
                  <a:tcPr anchor="ctr"/>
                </a:tc>
                <a:tc>
                  <a:txBody>
                    <a:bodyPr/>
                    <a:lstStyle/>
                    <a:p>
                      <a:pPr algn="ctr"/>
                      <a:r>
                        <a:rPr lang="en-US" dirty="0"/>
                        <a:t>1/4</a:t>
                      </a:r>
                    </a:p>
                  </a:txBody>
                  <a:tcPr anchor="ctr"/>
                </a:tc>
                <a:tc>
                  <a:txBody>
                    <a:bodyPr/>
                    <a:lstStyle/>
                    <a:p>
                      <a:pPr algn="ctr"/>
                      <a:r>
                        <a:rPr lang="en-US" dirty="0"/>
                        <a:t>1/8</a:t>
                      </a:r>
                    </a:p>
                  </a:txBody>
                  <a:tcPr anchor="ctr"/>
                </a:tc>
                <a:extLst>
                  <a:ext uri="{0D108BD9-81ED-4DB2-BD59-A6C34878D82A}">
                    <a16:rowId xmlns:a16="http://schemas.microsoft.com/office/drawing/2014/main" val="2224470926"/>
                  </a:ext>
                </a:extLst>
              </a:tr>
              <a:tr h="738447">
                <a:tc vMerge="1">
                  <a:txBody>
                    <a:bodyPr/>
                    <a:lstStyle/>
                    <a:p>
                      <a:endParaRPr lang="en-US" dirty="0"/>
                    </a:p>
                  </a:txBody>
                  <a:tcPr/>
                </a:tc>
                <a:tc>
                  <a:txBody>
                    <a:bodyPr/>
                    <a:lstStyle/>
                    <a:p>
                      <a:pPr algn="ctr"/>
                      <a:r>
                        <a:rPr lang="en-US" dirty="0">
                          <a:solidFill>
                            <a:srgbClr val="FFC000"/>
                          </a:solidFill>
                        </a:rPr>
                        <a:t>0</a:t>
                      </a:r>
                    </a:p>
                  </a:txBody>
                  <a:tcPr anchor="ctr"/>
                </a:tc>
                <a:tc>
                  <a:txBody>
                    <a:bodyPr/>
                    <a:lstStyle/>
                    <a:p>
                      <a:pPr algn="ctr"/>
                      <a:r>
                        <a:rPr lang="en-US" dirty="0"/>
                        <a:t>1/8</a:t>
                      </a:r>
                    </a:p>
                  </a:txBody>
                  <a:tcPr anchor="ctr"/>
                </a:tc>
                <a:extLst>
                  <a:ext uri="{0D108BD9-81ED-4DB2-BD59-A6C34878D82A}">
                    <a16:rowId xmlns:a16="http://schemas.microsoft.com/office/drawing/2014/main" val="798683133"/>
                  </a:ext>
                </a:extLst>
              </a:tr>
            </a:tbl>
          </a:graphicData>
        </a:graphic>
      </p:graphicFrame>
      <p:pic>
        <p:nvPicPr>
          <p:cNvPr id="13" name="Picture 12">
            <a:extLst>
              <a:ext uri="{FF2B5EF4-FFF2-40B4-BE49-F238E27FC236}">
                <a16:creationId xmlns:a16="http://schemas.microsoft.com/office/drawing/2014/main" id="{ED2627C1-124F-4F98-8008-C4903C7AF7FB}"/>
              </a:ext>
            </a:extLst>
          </p:cNvPr>
          <p:cNvPicPr>
            <a:picLocks noChangeAspect="1"/>
          </p:cNvPicPr>
          <p:nvPr/>
        </p:nvPicPr>
        <p:blipFill>
          <a:blip r:embed="rId2"/>
          <a:stretch>
            <a:fillRect/>
          </a:stretch>
        </p:blipFill>
        <p:spPr>
          <a:xfrm>
            <a:off x="3836920" y="5070763"/>
            <a:ext cx="254509" cy="228600"/>
          </a:xfrm>
          <a:prstGeom prst="rect">
            <a:avLst/>
          </a:prstGeom>
        </p:spPr>
      </p:pic>
      <p:pic>
        <p:nvPicPr>
          <p:cNvPr id="5" name="Picture 4">
            <a:extLst>
              <a:ext uri="{FF2B5EF4-FFF2-40B4-BE49-F238E27FC236}">
                <a16:creationId xmlns:a16="http://schemas.microsoft.com/office/drawing/2014/main" id="{3F9505E5-4B41-48FE-ADF3-4674841B991B}"/>
              </a:ext>
            </a:extLst>
          </p:cNvPr>
          <p:cNvPicPr>
            <a:picLocks noChangeAspect="1"/>
          </p:cNvPicPr>
          <p:nvPr/>
        </p:nvPicPr>
        <p:blipFill>
          <a:blip r:embed="rId3"/>
          <a:stretch>
            <a:fillRect/>
          </a:stretch>
        </p:blipFill>
        <p:spPr>
          <a:xfrm>
            <a:off x="3836920" y="3550788"/>
            <a:ext cx="304801" cy="228600"/>
          </a:xfrm>
          <a:prstGeom prst="rect">
            <a:avLst/>
          </a:prstGeom>
        </p:spPr>
      </p:pic>
      <p:pic>
        <p:nvPicPr>
          <p:cNvPr id="14" name="Picture 13">
            <a:extLst>
              <a:ext uri="{FF2B5EF4-FFF2-40B4-BE49-F238E27FC236}">
                <a16:creationId xmlns:a16="http://schemas.microsoft.com/office/drawing/2014/main" id="{6CA24B0C-2114-4D71-89B7-1BA07E8206AE}"/>
              </a:ext>
            </a:extLst>
          </p:cNvPr>
          <p:cNvPicPr>
            <a:picLocks noChangeAspect="1"/>
          </p:cNvPicPr>
          <p:nvPr/>
        </p:nvPicPr>
        <p:blipFill>
          <a:blip r:embed="rId4"/>
          <a:stretch>
            <a:fillRect/>
          </a:stretch>
        </p:blipFill>
        <p:spPr>
          <a:xfrm>
            <a:off x="3836920" y="4255292"/>
            <a:ext cx="304801" cy="228600"/>
          </a:xfrm>
          <a:prstGeom prst="rect">
            <a:avLst/>
          </a:prstGeom>
        </p:spPr>
      </p:pic>
      <p:pic>
        <p:nvPicPr>
          <p:cNvPr id="15" name="Picture 14">
            <a:extLst>
              <a:ext uri="{FF2B5EF4-FFF2-40B4-BE49-F238E27FC236}">
                <a16:creationId xmlns:a16="http://schemas.microsoft.com/office/drawing/2014/main" id="{9C63533F-0462-40FD-8669-33CAA7A79F8A}"/>
              </a:ext>
            </a:extLst>
          </p:cNvPr>
          <p:cNvPicPr>
            <a:picLocks noChangeAspect="1"/>
          </p:cNvPicPr>
          <p:nvPr/>
        </p:nvPicPr>
        <p:blipFill>
          <a:blip r:embed="rId5"/>
          <a:stretch>
            <a:fillRect/>
          </a:stretch>
        </p:blipFill>
        <p:spPr>
          <a:xfrm>
            <a:off x="3836920" y="5768602"/>
            <a:ext cx="254509" cy="228600"/>
          </a:xfrm>
          <a:prstGeom prst="rect">
            <a:avLst/>
          </a:prstGeom>
        </p:spPr>
      </p:pic>
      <p:pic>
        <p:nvPicPr>
          <p:cNvPr id="16" name="Picture 15">
            <a:extLst>
              <a:ext uri="{FF2B5EF4-FFF2-40B4-BE49-F238E27FC236}">
                <a16:creationId xmlns:a16="http://schemas.microsoft.com/office/drawing/2014/main" id="{9859E396-89D4-45AA-AAB3-0ACE0C353F90}"/>
              </a:ext>
            </a:extLst>
          </p:cNvPr>
          <p:cNvPicPr>
            <a:picLocks noChangeAspect="1"/>
          </p:cNvPicPr>
          <p:nvPr/>
        </p:nvPicPr>
        <p:blipFill>
          <a:blip r:embed="rId6"/>
          <a:stretch>
            <a:fillRect/>
          </a:stretch>
        </p:blipFill>
        <p:spPr>
          <a:xfrm>
            <a:off x="5390262" y="2836718"/>
            <a:ext cx="762002" cy="228600"/>
          </a:xfrm>
          <a:prstGeom prst="rect">
            <a:avLst/>
          </a:prstGeom>
        </p:spPr>
      </p:pic>
      <p:pic>
        <p:nvPicPr>
          <p:cNvPr id="17" name="Picture 16">
            <a:extLst>
              <a:ext uri="{FF2B5EF4-FFF2-40B4-BE49-F238E27FC236}">
                <a16:creationId xmlns:a16="http://schemas.microsoft.com/office/drawing/2014/main" id="{084FF3FB-0A57-4CFC-8724-AD8A65B2CC15}"/>
              </a:ext>
            </a:extLst>
          </p:cNvPr>
          <p:cNvPicPr>
            <a:picLocks noChangeAspect="1"/>
          </p:cNvPicPr>
          <p:nvPr/>
        </p:nvPicPr>
        <p:blipFill>
          <a:blip r:embed="rId7"/>
          <a:stretch>
            <a:fillRect/>
          </a:stretch>
        </p:blipFill>
        <p:spPr>
          <a:xfrm>
            <a:off x="7462403" y="2836718"/>
            <a:ext cx="800102" cy="228600"/>
          </a:xfrm>
          <a:prstGeom prst="rect">
            <a:avLst/>
          </a:prstGeom>
        </p:spPr>
      </p:pic>
      <p:sp>
        <p:nvSpPr>
          <p:cNvPr id="19" name="TextBox 18">
            <a:extLst>
              <a:ext uri="{FF2B5EF4-FFF2-40B4-BE49-F238E27FC236}">
                <a16:creationId xmlns:a16="http://schemas.microsoft.com/office/drawing/2014/main" id="{D42135A9-B8BA-48E4-B6E5-132B53E0ED84}"/>
              </a:ext>
            </a:extLst>
          </p:cNvPr>
          <p:cNvSpPr txBox="1"/>
          <p:nvPr/>
        </p:nvSpPr>
        <p:spPr>
          <a:xfrm>
            <a:off x="6438900" y="2076396"/>
            <a:ext cx="676788" cy="369332"/>
          </a:xfrm>
          <a:prstGeom prst="rect">
            <a:avLst/>
          </a:prstGeom>
          <a:noFill/>
        </p:spPr>
        <p:txBody>
          <a:bodyPr wrap="none" rtlCol="0">
            <a:spAutoFit/>
          </a:bodyPr>
          <a:lstStyle/>
          <a:p>
            <a:r>
              <a:rPr lang="en-US" dirty="0"/>
              <a:t>Alice</a:t>
            </a:r>
          </a:p>
        </p:txBody>
      </p:sp>
      <p:sp>
        <p:nvSpPr>
          <p:cNvPr id="20" name="TextBox 19">
            <a:extLst>
              <a:ext uri="{FF2B5EF4-FFF2-40B4-BE49-F238E27FC236}">
                <a16:creationId xmlns:a16="http://schemas.microsoft.com/office/drawing/2014/main" id="{C8F6AAE1-212C-4DB8-AE9A-BABB9AAB7C52}"/>
              </a:ext>
            </a:extLst>
          </p:cNvPr>
          <p:cNvSpPr txBox="1"/>
          <p:nvPr/>
        </p:nvSpPr>
        <p:spPr>
          <a:xfrm rot="16200000">
            <a:off x="2044435" y="4582316"/>
            <a:ext cx="537006" cy="369332"/>
          </a:xfrm>
          <a:prstGeom prst="rect">
            <a:avLst/>
          </a:prstGeom>
          <a:noFill/>
        </p:spPr>
        <p:txBody>
          <a:bodyPr wrap="none" rtlCol="0">
            <a:spAutoFit/>
          </a:bodyPr>
          <a:lstStyle/>
          <a:p>
            <a:r>
              <a:rPr lang="en-US" dirty="0"/>
              <a:t>Eve</a:t>
            </a:r>
          </a:p>
        </p:txBody>
      </p:sp>
      <p:pic>
        <p:nvPicPr>
          <p:cNvPr id="21" name="Picture 20">
            <a:extLst>
              <a:ext uri="{FF2B5EF4-FFF2-40B4-BE49-F238E27FC236}">
                <a16:creationId xmlns:a16="http://schemas.microsoft.com/office/drawing/2014/main" id="{EC08128F-BF30-4A54-8BE0-2DC53B70E34D}"/>
              </a:ext>
            </a:extLst>
          </p:cNvPr>
          <p:cNvPicPr>
            <a:picLocks noChangeAspect="1"/>
          </p:cNvPicPr>
          <p:nvPr/>
        </p:nvPicPr>
        <p:blipFill>
          <a:blip r:embed="rId2"/>
          <a:stretch>
            <a:fillRect/>
          </a:stretch>
        </p:blipFill>
        <p:spPr>
          <a:xfrm>
            <a:off x="9344722" y="4287981"/>
            <a:ext cx="254509" cy="228600"/>
          </a:xfrm>
          <a:prstGeom prst="rect">
            <a:avLst/>
          </a:prstGeom>
        </p:spPr>
      </p:pic>
      <p:pic>
        <p:nvPicPr>
          <p:cNvPr id="22" name="Picture 21">
            <a:extLst>
              <a:ext uri="{FF2B5EF4-FFF2-40B4-BE49-F238E27FC236}">
                <a16:creationId xmlns:a16="http://schemas.microsoft.com/office/drawing/2014/main" id="{CA32BBF3-222A-4036-B1EA-CABAA44FE433}"/>
              </a:ext>
            </a:extLst>
          </p:cNvPr>
          <p:cNvPicPr>
            <a:picLocks noChangeAspect="1"/>
          </p:cNvPicPr>
          <p:nvPr/>
        </p:nvPicPr>
        <p:blipFill>
          <a:blip r:embed="rId2"/>
          <a:stretch>
            <a:fillRect/>
          </a:stretch>
        </p:blipFill>
        <p:spPr>
          <a:xfrm>
            <a:off x="9344721" y="5070763"/>
            <a:ext cx="254509" cy="228600"/>
          </a:xfrm>
          <a:prstGeom prst="rect">
            <a:avLst/>
          </a:prstGeom>
        </p:spPr>
      </p:pic>
      <p:pic>
        <p:nvPicPr>
          <p:cNvPr id="23" name="Picture 22">
            <a:extLst>
              <a:ext uri="{FF2B5EF4-FFF2-40B4-BE49-F238E27FC236}">
                <a16:creationId xmlns:a16="http://schemas.microsoft.com/office/drawing/2014/main" id="{F9509A73-0BD8-423A-9495-C937D1CA1390}"/>
              </a:ext>
            </a:extLst>
          </p:cNvPr>
          <p:cNvPicPr>
            <a:picLocks noChangeAspect="1"/>
          </p:cNvPicPr>
          <p:nvPr/>
        </p:nvPicPr>
        <p:blipFill>
          <a:blip r:embed="rId3"/>
          <a:stretch>
            <a:fillRect/>
          </a:stretch>
        </p:blipFill>
        <p:spPr>
          <a:xfrm>
            <a:off x="9344721" y="3550788"/>
            <a:ext cx="304801" cy="228600"/>
          </a:xfrm>
          <a:prstGeom prst="rect">
            <a:avLst/>
          </a:prstGeom>
        </p:spPr>
      </p:pic>
      <p:pic>
        <p:nvPicPr>
          <p:cNvPr id="24" name="Picture 23">
            <a:extLst>
              <a:ext uri="{FF2B5EF4-FFF2-40B4-BE49-F238E27FC236}">
                <a16:creationId xmlns:a16="http://schemas.microsoft.com/office/drawing/2014/main" id="{6DFA6C42-89E1-41C6-8828-0603A34B4866}"/>
              </a:ext>
            </a:extLst>
          </p:cNvPr>
          <p:cNvPicPr>
            <a:picLocks noChangeAspect="1"/>
          </p:cNvPicPr>
          <p:nvPr/>
        </p:nvPicPr>
        <p:blipFill>
          <a:blip r:embed="rId3"/>
          <a:stretch>
            <a:fillRect/>
          </a:stretch>
        </p:blipFill>
        <p:spPr>
          <a:xfrm>
            <a:off x="9344721" y="5768602"/>
            <a:ext cx="304801" cy="228600"/>
          </a:xfrm>
          <a:prstGeom prst="rect">
            <a:avLst/>
          </a:prstGeom>
        </p:spPr>
      </p:pic>
    </p:spTree>
    <p:extLst>
      <p:ext uri="{BB962C8B-B14F-4D97-AF65-F5344CB8AC3E}">
        <p14:creationId xmlns:p14="http://schemas.microsoft.com/office/powerpoint/2010/main" val="36985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7752-9B32-40DC-9F60-2ADB4CAA4CB9}"/>
              </a:ext>
            </a:extLst>
          </p:cNvPr>
          <p:cNvSpPr>
            <a:spLocks noGrp="1"/>
          </p:cNvSpPr>
          <p:nvPr>
            <p:ph type="title"/>
          </p:nvPr>
        </p:nvSpPr>
        <p:spPr/>
        <p:txBody>
          <a:bodyPr/>
          <a:lstStyle/>
          <a:p>
            <a:r>
              <a:rPr lang="en-US" dirty="0"/>
              <a:t>What happens when Eve starts to eavesdrop?</a:t>
            </a:r>
          </a:p>
        </p:txBody>
      </p:sp>
      <p:pic>
        <p:nvPicPr>
          <p:cNvPr id="13" name="Picture 12">
            <a:extLst>
              <a:ext uri="{FF2B5EF4-FFF2-40B4-BE49-F238E27FC236}">
                <a16:creationId xmlns:a16="http://schemas.microsoft.com/office/drawing/2014/main" id="{ED2627C1-124F-4F98-8008-C4903C7AF7FB}"/>
              </a:ext>
            </a:extLst>
          </p:cNvPr>
          <p:cNvPicPr>
            <a:picLocks noChangeAspect="1"/>
          </p:cNvPicPr>
          <p:nvPr/>
        </p:nvPicPr>
        <p:blipFill>
          <a:blip r:embed="rId2"/>
          <a:stretch>
            <a:fillRect/>
          </a:stretch>
        </p:blipFill>
        <p:spPr>
          <a:xfrm>
            <a:off x="2896032" y="2892716"/>
            <a:ext cx="254509" cy="228600"/>
          </a:xfrm>
          <a:prstGeom prst="rect">
            <a:avLst/>
          </a:prstGeom>
        </p:spPr>
      </p:pic>
      <p:pic>
        <p:nvPicPr>
          <p:cNvPr id="5" name="Picture 4">
            <a:extLst>
              <a:ext uri="{FF2B5EF4-FFF2-40B4-BE49-F238E27FC236}">
                <a16:creationId xmlns:a16="http://schemas.microsoft.com/office/drawing/2014/main" id="{3F9505E5-4B41-48FE-ADF3-4674841B991B}"/>
              </a:ext>
            </a:extLst>
          </p:cNvPr>
          <p:cNvPicPr>
            <a:picLocks noChangeAspect="1"/>
          </p:cNvPicPr>
          <p:nvPr/>
        </p:nvPicPr>
        <p:blipFill>
          <a:blip r:embed="rId3"/>
          <a:stretch>
            <a:fillRect/>
          </a:stretch>
        </p:blipFill>
        <p:spPr>
          <a:xfrm>
            <a:off x="4842819" y="2892716"/>
            <a:ext cx="304801" cy="228600"/>
          </a:xfrm>
          <a:prstGeom prst="rect">
            <a:avLst/>
          </a:prstGeom>
        </p:spPr>
      </p:pic>
      <p:pic>
        <p:nvPicPr>
          <p:cNvPr id="14" name="Picture 13">
            <a:extLst>
              <a:ext uri="{FF2B5EF4-FFF2-40B4-BE49-F238E27FC236}">
                <a16:creationId xmlns:a16="http://schemas.microsoft.com/office/drawing/2014/main" id="{6CA24B0C-2114-4D71-89B7-1BA07E8206AE}"/>
              </a:ext>
            </a:extLst>
          </p:cNvPr>
          <p:cNvPicPr>
            <a:picLocks noChangeAspect="1"/>
          </p:cNvPicPr>
          <p:nvPr/>
        </p:nvPicPr>
        <p:blipFill>
          <a:blip r:embed="rId4"/>
          <a:stretch>
            <a:fillRect/>
          </a:stretch>
        </p:blipFill>
        <p:spPr>
          <a:xfrm>
            <a:off x="5881123" y="2892716"/>
            <a:ext cx="304801" cy="228600"/>
          </a:xfrm>
          <a:prstGeom prst="rect">
            <a:avLst/>
          </a:prstGeom>
        </p:spPr>
      </p:pic>
      <p:pic>
        <p:nvPicPr>
          <p:cNvPr id="15" name="Picture 14">
            <a:extLst>
              <a:ext uri="{FF2B5EF4-FFF2-40B4-BE49-F238E27FC236}">
                <a16:creationId xmlns:a16="http://schemas.microsoft.com/office/drawing/2014/main" id="{9C63533F-0462-40FD-8669-33CAA7A79F8A}"/>
              </a:ext>
            </a:extLst>
          </p:cNvPr>
          <p:cNvPicPr>
            <a:picLocks noChangeAspect="1"/>
          </p:cNvPicPr>
          <p:nvPr/>
        </p:nvPicPr>
        <p:blipFill>
          <a:blip r:embed="rId5"/>
          <a:stretch>
            <a:fillRect/>
          </a:stretch>
        </p:blipFill>
        <p:spPr>
          <a:xfrm>
            <a:off x="3917524" y="2892716"/>
            <a:ext cx="254509" cy="228600"/>
          </a:xfrm>
          <a:prstGeom prst="rect">
            <a:avLst/>
          </a:prstGeom>
        </p:spPr>
      </p:pic>
      <p:pic>
        <p:nvPicPr>
          <p:cNvPr id="16" name="Picture 15">
            <a:extLst>
              <a:ext uri="{FF2B5EF4-FFF2-40B4-BE49-F238E27FC236}">
                <a16:creationId xmlns:a16="http://schemas.microsoft.com/office/drawing/2014/main" id="{9859E396-89D4-45AA-AAB3-0ACE0C353F90}"/>
              </a:ext>
            </a:extLst>
          </p:cNvPr>
          <p:cNvPicPr>
            <a:picLocks noChangeAspect="1"/>
          </p:cNvPicPr>
          <p:nvPr/>
        </p:nvPicPr>
        <p:blipFill>
          <a:blip r:embed="rId6"/>
          <a:stretch>
            <a:fillRect/>
          </a:stretch>
        </p:blipFill>
        <p:spPr>
          <a:xfrm>
            <a:off x="4233218" y="2354580"/>
            <a:ext cx="762002" cy="228600"/>
          </a:xfrm>
          <a:prstGeom prst="rect">
            <a:avLst/>
          </a:prstGeom>
        </p:spPr>
      </p:pic>
      <p:pic>
        <p:nvPicPr>
          <p:cNvPr id="17" name="Picture 16">
            <a:extLst>
              <a:ext uri="{FF2B5EF4-FFF2-40B4-BE49-F238E27FC236}">
                <a16:creationId xmlns:a16="http://schemas.microsoft.com/office/drawing/2014/main" id="{084FF3FB-0A57-4CFC-8724-AD8A65B2CC15}"/>
              </a:ext>
            </a:extLst>
          </p:cNvPr>
          <p:cNvPicPr>
            <a:picLocks noChangeAspect="1"/>
          </p:cNvPicPr>
          <p:nvPr/>
        </p:nvPicPr>
        <p:blipFill>
          <a:blip r:embed="rId7"/>
          <a:stretch>
            <a:fillRect/>
          </a:stretch>
        </p:blipFill>
        <p:spPr>
          <a:xfrm>
            <a:off x="8203808" y="2354580"/>
            <a:ext cx="800102" cy="228600"/>
          </a:xfrm>
          <a:prstGeom prst="rect">
            <a:avLst/>
          </a:prstGeom>
        </p:spPr>
      </p:pic>
      <p:sp>
        <p:nvSpPr>
          <p:cNvPr id="19" name="TextBox 18">
            <a:extLst>
              <a:ext uri="{FF2B5EF4-FFF2-40B4-BE49-F238E27FC236}">
                <a16:creationId xmlns:a16="http://schemas.microsoft.com/office/drawing/2014/main" id="{D42135A9-B8BA-48E4-B6E5-132B53E0ED84}"/>
              </a:ext>
            </a:extLst>
          </p:cNvPr>
          <p:cNvSpPr txBox="1"/>
          <p:nvPr/>
        </p:nvSpPr>
        <p:spPr>
          <a:xfrm>
            <a:off x="6193730" y="1791404"/>
            <a:ext cx="676788" cy="369332"/>
          </a:xfrm>
          <a:prstGeom prst="rect">
            <a:avLst/>
          </a:prstGeom>
          <a:noFill/>
        </p:spPr>
        <p:txBody>
          <a:bodyPr wrap="none" rtlCol="0">
            <a:spAutoFit/>
          </a:bodyPr>
          <a:lstStyle/>
          <a:p>
            <a:r>
              <a:rPr lang="en-US" dirty="0"/>
              <a:t>Alice</a:t>
            </a:r>
          </a:p>
        </p:txBody>
      </p:sp>
      <p:sp>
        <p:nvSpPr>
          <p:cNvPr id="20" name="TextBox 19">
            <a:extLst>
              <a:ext uri="{FF2B5EF4-FFF2-40B4-BE49-F238E27FC236}">
                <a16:creationId xmlns:a16="http://schemas.microsoft.com/office/drawing/2014/main" id="{C8F6AAE1-212C-4DB8-AE9A-BABB9AAB7C52}"/>
              </a:ext>
            </a:extLst>
          </p:cNvPr>
          <p:cNvSpPr txBox="1"/>
          <p:nvPr/>
        </p:nvSpPr>
        <p:spPr>
          <a:xfrm rot="16200000">
            <a:off x="990513" y="3329825"/>
            <a:ext cx="537006" cy="369332"/>
          </a:xfrm>
          <a:prstGeom prst="rect">
            <a:avLst/>
          </a:prstGeom>
          <a:noFill/>
        </p:spPr>
        <p:txBody>
          <a:bodyPr wrap="none" rtlCol="0">
            <a:spAutoFit/>
          </a:bodyPr>
          <a:lstStyle/>
          <a:p>
            <a:r>
              <a:rPr lang="en-US" dirty="0"/>
              <a:t>Eve</a:t>
            </a:r>
          </a:p>
        </p:txBody>
      </p:sp>
      <p:graphicFrame>
        <p:nvGraphicFramePr>
          <p:cNvPr id="6" name="Table 5">
            <a:extLst>
              <a:ext uri="{FF2B5EF4-FFF2-40B4-BE49-F238E27FC236}">
                <a16:creationId xmlns:a16="http://schemas.microsoft.com/office/drawing/2014/main" id="{CC472201-3115-458F-BBEF-06DF447C4B08}"/>
              </a:ext>
            </a:extLst>
          </p:cNvPr>
          <p:cNvGraphicFramePr>
            <a:graphicFrameLocks noGrp="1"/>
          </p:cNvGraphicFramePr>
          <p:nvPr>
            <p:extLst>
              <p:ext uri="{D42A27DB-BD31-4B8C-83A1-F6EECF244321}">
                <p14:modId xmlns:p14="http://schemas.microsoft.com/office/powerpoint/2010/main" val="424728231"/>
              </p:ext>
            </p:extLst>
          </p:nvPr>
        </p:nvGraphicFramePr>
        <p:xfrm>
          <a:off x="1512332" y="2214549"/>
          <a:ext cx="9073287" cy="2128148"/>
        </p:xfrm>
        <a:graphic>
          <a:graphicData uri="http://schemas.openxmlformats.org/drawingml/2006/table">
            <a:tbl>
              <a:tblPr firstRow="1" bandRow="1">
                <a:tableStyleId>{5940675A-B579-460E-94D1-54222C63F5DA}</a:tableStyleId>
              </a:tblPr>
              <a:tblGrid>
                <a:gridCol w="1008143">
                  <a:extLst>
                    <a:ext uri="{9D8B030D-6E8A-4147-A177-3AD203B41FA5}">
                      <a16:colId xmlns:a16="http://schemas.microsoft.com/office/drawing/2014/main" val="134820708"/>
                    </a:ext>
                  </a:extLst>
                </a:gridCol>
                <a:gridCol w="1008143">
                  <a:extLst>
                    <a:ext uri="{9D8B030D-6E8A-4147-A177-3AD203B41FA5}">
                      <a16:colId xmlns:a16="http://schemas.microsoft.com/office/drawing/2014/main" val="3460502266"/>
                    </a:ext>
                  </a:extLst>
                </a:gridCol>
                <a:gridCol w="1008143">
                  <a:extLst>
                    <a:ext uri="{9D8B030D-6E8A-4147-A177-3AD203B41FA5}">
                      <a16:colId xmlns:a16="http://schemas.microsoft.com/office/drawing/2014/main" val="2298555019"/>
                    </a:ext>
                  </a:extLst>
                </a:gridCol>
                <a:gridCol w="1008143">
                  <a:extLst>
                    <a:ext uri="{9D8B030D-6E8A-4147-A177-3AD203B41FA5}">
                      <a16:colId xmlns:a16="http://schemas.microsoft.com/office/drawing/2014/main" val="3550517409"/>
                    </a:ext>
                  </a:extLst>
                </a:gridCol>
                <a:gridCol w="1008143">
                  <a:extLst>
                    <a:ext uri="{9D8B030D-6E8A-4147-A177-3AD203B41FA5}">
                      <a16:colId xmlns:a16="http://schemas.microsoft.com/office/drawing/2014/main" val="59230348"/>
                    </a:ext>
                  </a:extLst>
                </a:gridCol>
                <a:gridCol w="1008143">
                  <a:extLst>
                    <a:ext uri="{9D8B030D-6E8A-4147-A177-3AD203B41FA5}">
                      <a16:colId xmlns:a16="http://schemas.microsoft.com/office/drawing/2014/main" val="443861937"/>
                    </a:ext>
                  </a:extLst>
                </a:gridCol>
                <a:gridCol w="1008143">
                  <a:extLst>
                    <a:ext uri="{9D8B030D-6E8A-4147-A177-3AD203B41FA5}">
                      <a16:colId xmlns:a16="http://schemas.microsoft.com/office/drawing/2014/main" val="1485051970"/>
                    </a:ext>
                  </a:extLst>
                </a:gridCol>
                <a:gridCol w="1008143">
                  <a:extLst>
                    <a:ext uri="{9D8B030D-6E8A-4147-A177-3AD203B41FA5}">
                      <a16:colId xmlns:a16="http://schemas.microsoft.com/office/drawing/2014/main" val="3113982440"/>
                    </a:ext>
                  </a:extLst>
                </a:gridCol>
                <a:gridCol w="1008143">
                  <a:extLst>
                    <a:ext uri="{9D8B030D-6E8A-4147-A177-3AD203B41FA5}">
                      <a16:colId xmlns:a16="http://schemas.microsoft.com/office/drawing/2014/main" val="3275194714"/>
                    </a:ext>
                  </a:extLst>
                </a:gridCol>
              </a:tblGrid>
              <a:tr h="532037">
                <a:tc>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39546091"/>
                  </a:ext>
                </a:extLst>
              </a:tr>
              <a:tr h="532037">
                <a:tc>
                  <a:txBody>
                    <a:bodyPr/>
                    <a:lstStyle/>
                    <a:p>
                      <a:pPr algn="ctr"/>
                      <a:r>
                        <a:rPr lang="en-US" dirty="0"/>
                        <a:t>M</a:t>
                      </a:r>
                    </a:p>
                  </a:txBody>
                  <a:tcPr anchor="ct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5778125"/>
                  </a:ext>
                </a:extLst>
              </a:tr>
              <a:tr h="532037">
                <a:tc>
                  <a:txBody>
                    <a:bodyPr/>
                    <a:lstStyle/>
                    <a:p>
                      <a:pPr algn="ctr"/>
                      <a:r>
                        <a:rPr lang="en-US" dirty="0"/>
                        <a:t>bit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chemeClr val="accent5">
                            <a:lumMod val="75000"/>
                          </a:schemeClr>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rgbClr val="C0000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chemeClr val="accent5">
                            <a:lumMod val="75000"/>
                          </a:schemeClr>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rgbClr val="C0000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chemeClr val="accent5">
                            <a:lumMod val="75000"/>
                          </a:schemeClr>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chemeClr val="accent5">
                            <a:lumMod val="75000"/>
                          </a:schemeClr>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8156578"/>
                  </a:ext>
                </a:extLst>
              </a:tr>
              <a:tr h="532037">
                <a:tc>
                  <a:txBody>
                    <a:bodyPr/>
                    <a:lstStyle/>
                    <a:p>
                      <a:pPr algn="ctr"/>
                      <a:r>
                        <a:rPr lang="en-US" dirty="0"/>
                        <a:t>P</a:t>
                      </a:r>
                    </a:p>
                  </a:txBody>
                  <a:tcPr anchor="ct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38250573"/>
                  </a:ext>
                </a:extLst>
              </a:tr>
            </a:tbl>
          </a:graphicData>
        </a:graphic>
      </p:graphicFrame>
      <p:pic>
        <p:nvPicPr>
          <p:cNvPr id="27" name="Picture 26">
            <a:extLst>
              <a:ext uri="{FF2B5EF4-FFF2-40B4-BE49-F238E27FC236}">
                <a16:creationId xmlns:a16="http://schemas.microsoft.com/office/drawing/2014/main" id="{4D05D1D1-D726-43AB-8697-D30357EF9334}"/>
              </a:ext>
            </a:extLst>
          </p:cNvPr>
          <p:cNvPicPr>
            <a:picLocks noChangeAspect="1"/>
          </p:cNvPicPr>
          <p:nvPr/>
        </p:nvPicPr>
        <p:blipFill>
          <a:blip r:embed="rId2"/>
          <a:stretch>
            <a:fillRect/>
          </a:stretch>
        </p:blipFill>
        <p:spPr>
          <a:xfrm>
            <a:off x="6961032" y="2892716"/>
            <a:ext cx="254509" cy="228600"/>
          </a:xfrm>
          <a:prstGeom prst="rect">
            <a:avLst/>
          </a:prstGeom>
        </p:spPr>
      </p:pic>
      <p:pic>
        <p:nvPicPr>
          <p:cNvPr id="28" name="Picture 27">
            <a:extLst>
              <a:ext uri="{FF2B5EF4-FFF2-40B4-BE49-F238E27FC236}">
                <a16:creationId xmlns:a16="http://schemas.microsoft.com/office/drawing/2014/main" id="{B065C388-7F86-44ED-987E-3CEB5421615D}"/>
              </a:ext>
            </a:extLst>
          </p:cNvPr>
          <p:cNvPicPr>
            <a:picLocks noChangeAspect="1"/>
          </p:cNvPicPr>
          <p:nvPr/>
        </p:nvPicPr>
        <p:blipFill>
          <a:blip r:embed="rId3"/>
          <a:stretch>
            <a:fillRect/>
          </a:stretch>
        </p:blipFill>
        <p:spPr>
          <a:xfrm>
            <a:off x="8907819" y="2892716"/>
            <a:ext cx="304801" cy="228600"/>
          </a:xfrm>
          <a:prstGeom prst="rect">
            <a:avLst/>
          </a:prstGeom>
        </p:spPr>
      </p:pic>
      <p:pic>
        <p:nvPicPr>
          <p:cNvPr id="29" name="Picture 28">
            <a:extLst>
              <a:ext uri="{FF2B5EF4-FFF2-40B4-BE49-F238E27FC236}">
                <a16:creationId xmlns:a16="http://schemas.microsoft.com/office/drawing/2014/main" id="{B8BAB7F2-2BC2-44F1-8DF7-E37AA1B67D69}"/>
              </a:ext>
            </a:extLst>
          </p:cNvPr>
          <p:cNvPicPr>
            <a:picLocks noChangeAspect="1"/>
          </p:cNvPicPr>
          <p:nvPr/>
        </p:nvPicPr>
        <p:blipFill>
          <a:blip r:embed="rId4"/>
          <a:stretch>
            <a:fillRect/>
          </a:stretch>
        </p:blipFill>
        <p:spPr>
          <a:xfrm>
            <a:off x="9946123" y="2892716"/>
            <a:ext cx="304801" cy="228600"/>
          </a:xfrm>
          <a:prstGeom prst="rect">
            <a:avLst/>
          </a:prstGeom>
        </p:spPr>
      </p:pic>
      <p:pic>
        <p:nvPicPr>
          <p:cNvPr id="30" name="Picture 29">
            <a:extLst>
              <a:ext uri="{FF2B5EF4-FFF2-40B4-BE49-F238E27FC236}">
                <a16:creationId xmlns:a16="http://schemas.microsoft.com/office/drawing/2014/main" id="{EFE44115-A965-4115-B35C-31F4343D8ABF}"/>
              </a:ext>
            </a:extLst>
          </p:cNvPr>
          <p:cNvPicPr>
            <a:picLocks noChangeAspect="1"/>
          </p:cNvPicPr>
          <p:nvPr/>
        </p:nvPicPr>
        <p:blipFill>
          <a:blip r:embed="rId5"/>
          <a:stretch>
            <a:fillRect/>
          </a:stretch>
        </p:blipFill>
        <p:spPr>
          <a:xfrm>
            <a:off x="7982524" y="2892716"/>
            <a:ext cx="254509" cy="228600"/>
          </a:xfrm>
          <a:prstGeom prst="rect">
            <a:avLst/>
          </a:prstGeom>
        </p:spPr>
      </p:pic>
    </p:spTree>
    <p:extLst>
      <p:ext uri="{BB962C8B-B14F-4D97-AF65-F5344CB8AC3E}">
        <p14:creationId xmlns:p14="http://schemas.microsoft.com/office/powerpoint/2010/main" val="11394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7752-9B32-40DC-9F60-2ADB4CAA4CB9}"/>
              </a:ext>
            </a:extLst>
          </p:cNvPr>
          <p:cNvSpPr>
            <a:spLocks noGrp="1"/>
          </p:cNvSpPr>
          <p:nvPr>
            <p:ph type="title"/>
          </p:nvPr>
        </p:nvSpPr>
        <p:spPr/>
        <p:txBody>
          <a:bodyPr/>
          <a:lstStyle/>
          <a:p>
            <a:r>
              <a:rPr lang="en-US" dirty="0"/>
              <a:t>What happens when Eve starts to eavesdrop?</a:t>
            </a:r>
          </a:p>
        </p:txBody>
      </p:sp>
      <p:pic>
        <p:nvPicPr>
          <p:cNvPr id="13" name="Picture 12">
            <a:extLst>
              <a:ext uri="{FF2B5EF4-FFF2-40B4-BE49-F238E27FC236}">
                <a16:creationId xmlns:a16="http://schemas.microsoft.com/office/drawing/2014/main" id="{ED2627C1-124F-4F98-8008-C4903C7AF7FB}"/>
              </a:ext>
            </a:extLst>
          </p:cNvPr>
          <p:cNvPicPr>
            <a:picLocks noChangeAspect="1"/>
          </p:cNvPicPr>
          <p:nvPr/>
        </p:nvPicPr>
        <p:blipFill>
          <a:blip r:embed="rId2"/>
          <a:stretch>
            <a:fillRect/>
          </a:stretch>
        </p:blipFill>
        <p:spPr>
          <a:xfrm>
            <a:off x="2896032" y="2892716"/>
            <a:ext cx="254509" cy="228600"/>
          </a:xfrm>
          <a:prstGeom prst="rect">
            <a:avLst/>
          </a:prstGeom>
        </p:spPr>
      </p:pic>
      <p:pic>
        <p:nvPicPr>
          <p:cNvPr id="5" name="Picture 4">
            <a:extLst>
              <a:ext uri="{FF2B5EF4-FFF2-40B4-BE49-F238E27FC236}">
                <a16:creationId xmlns:a16="http://schemas.microsoft.com/office/drawing/2014/main" id="{3F9505E5-4B41-48FE-ADF3-4674841B991B}"/>
              </a:ext>
            </a:extLst>
          </p:cNvPr>
          <p:cNvPicPr>
            <a:picLocks noChangeAspect="1"/>
          </p:cNvPicPr>
          <p:nvPr/>
        </p:nvPicPr>
        <p:blipFill>
          <a:blip r:embed="rId3"/>
          <a:stretch>
            <a:fillRect/>
          </a:stretch>
        </p:blipFill>
        <p:spPr>
          <a:xfrm>
            <a:off x="4842819" y="2892716"/>
            <a:ext cx="304801" cy="228600"/>
          </a:xfrm>
          <a:prstGeom prst="rect">
            <a:avLst/>
          </a:prstGeom>
        </p:spPr>
      </p:pic>
      <p:pic>
        <p:nvPicPr>
          <p:cNvPr id="14" name="Picture 13">
            <a:extLst>
              <a:ext uri="{FF2B5EF4-FFF2-40B4-BE49-F238E27FC236}">
                <a16:creationId xmlns:a16="http://schemas.microsoft.com/office/drawing/2014/main" id="{6CA24B0C-2114-4D71-89B7-1BA07E8206AE}"/>
              </a:ext>
            </a:extLst>
          </p:cNvPr>
          <p:cNvPicPr>
            <a:picLocks noChangeAspect="1"/>
          </p:cNvPicPr>
          <p:nvPr/>
        </p:nvPicPr>
        <p:blipFill>
          <a:blip r:embed="rId4"/>
          <a:stretch>
            <a:fillRect/>
          </a:stretch>
        </p:blipFill>
        <p:spPr>
          <a:xfrm>
            <a:off x="5881123" y="2892716"/>
            <a:ext cx="304801" cy="228600"/>
          </a:xfrm>
          <a:prstGeom prst="rect">
            <a:avLst/>
          </a:prstGeom>
        </p:spPr>
      </p:pic>
      <p:pic>
        <p:nvPicPr>
          <p:cNvPr id="15" name="Picture 14">
            <a:extLst>
              <a:ext uri="{FF2B5EF4-FFF2-40B4-BE49-F238E27FC236}">
                <a16:creationId xmlns:a16="http://schemas.microsoft.com/office/drawing/2014/main" id="{9C63533F-0462-40FD-8669-33CAA7A79F8A}"/>
              </a:ext>
            </a:extLst>
          </p:cNvPr>
          <p:cNvPicPr>
            <a:picLocks noChangeAspect="1"/>
          </p:cNvPicPr>
          <p:nvPr/>
        </p:nvPicPr>
        <p:blipFill>
          <a:blip r:embed="rId5"/>
          <a:stretch>
            <a:fillRect/>
          </a:stretch>
        </p:blipFill>
        <p:spPr>
          <a:xfrm>
            <a:off x="3917524" y="2892716"/>
            <a:ext cx="254509" cy="228600"/>
          </a:xfrm>
          <a:prstGeom prst="rect">
            <a:avLst/>
          </a:prstGeom>
        </p:spPr>
      </p:pic>
      <p:pic>
        <p:nvPicPr>
          <p:cNvPr id="16" name="Picture 15">
            <a:extLst>
              <a:ext uri="{FF2B5EF4-FFF2-40B4-BE49-F238E27FC236}">
                <a16:creationId xmlns:a16="http://schemas.microsoft.com/office/drawing/2014/main" id="{9859E396-89D4-45AA-AAB3-0ACE0C353F90}"/>
              </a:ext>
            </a:extLst>
          </p:cNvPr>
          <p:cNvPicPr>
            <a:picLocks noChangeAspect="1"/>
          </p:cNvPicPr>
          <p:nvPr/>
        </p:nvPicPr>
        <p:blipFill>
          <a:blip r:embed="rId6"/>
          <a:stretch>
            <a:fillRect/>
          </a:stretch>
        </p:blipFill>
        <p:spPr>
          <a:xfrm>
            <a:off x="4233218" y="2354580"/>
            <a:ext cx="762002" cy="228600"/>
          </a:xfrm>
          <a:prstGeom prst="rect">
            <a:avLst/>
          </a:prstGeom>
        </p:spPr>
      </p:pic>
      <p:pic>
        <p:nvPicPr>
          <p:cNvPr id="17" name="Picture 16">
            <a:extLst>
              <a:ext uri="{FF2B5EF4-FFF2-40B4-BE49-F238E27FC236}">
                <a16:creationId xmlns:a16="http://schemas.microsoft.com/office/drawing/2014/main" id="{084FF3FB-0A57-4CFC-8724-AD8A65B2CC15}"/>
              </a:ext>
            </a:extLst>
          </p:cNvPr>
          <p:cNvPicPr>
            <a:picLocks noChangeAspect="1"/>
          </p:cNvPicPr>
          <p:nvPr/>
        </p:nvPicPr>
        <p:blipFill>
          <a:blip r:embed="rId7"/>
          <a:stretch>
            <a:fillRect/>
          </a:stretch>
        </p:blipFill>
        <p:spPr>
          <a:xfrm>
            <a:off x="8203808" y="2354580"/>
            <a:ext cx="800102" cy="228600"/>
          </a:xfrm>
          <a:prstGeom prst="rect">
            <a:avLst/>
          </a:prstGeom>
        </p:spPr>
      </p:pic>
      <p:sp>
        <p:nvSpPr>
          <p:cNvPr id="19" name="TextBox 18">
            <a:extLst>
              <a:ext uri="{FF2B5EF4-FFF2-40B4-BE49-F238E27FC236}">
                <a16:creationId xmlns:a16="http://schemas.microsoft.com/office/drawing/2014/main" id="{D42135A9-B8BA-48E4-B6E5-132B53E0ED84}"/>
              </a:ext>
            </a:extLst>
          </p:cNvPr>
          <p:cNvSpPr txBox="1"/>
          <p:nvPr/>
        </p:nvSpPr>
        <p:spPr>
          <a:xfrm>
            <a:off x="6193730" y="1791404"/>
            <a:ext cx="676788" cy="369332"/>
          </a:xfrm>
          <a:prstGeom prst="rect">
            <a:avLst/>
          </a:prstGeom>
          <a:noFill/>
        </p:spPr>
        <p:txBody>
          <a:bodyPr wrap="none" rtlCol="0">
            <a:spAutoFit/>
          </a:bodyPr>
          <a:lstStyle/>
          <a:p>
            <a:r>
              <a:rPr lang="en-US" dirty="0"/>
              <a:t>Alice</a:t>
            </a:r>
          </a:p>
        </p:txBody>
      </p:sp>
      <p:sp>
        <p:nvSpPr>
          <p:cNvPr id="20" name="TextBox 19">
            <a:extLst>
              <a:ext uri="{FF2B5EF4-FFF2-40B4-BE49-F238E27FC236}">
                <a16:creationId xmlns:a16="http://schemas.microsoft.com/office/drawing/2014/main" id="{C8F6AAE1-212C-4DB8-AE9A-BABB9AAB7C52}"/>
              </a:ext>
            </a:extLst>
          </p:cNvPr>
          <p:cNvSpPr txBox="1"/>
          <p:nvPr/>
        </p:nvSpPr>
        <p:spPr>
          <a:xfrm rot="16200000">
            <a:off x="990513" y="3329825"/>
            <a:ext cx="537006" cy="369332"/>
          </a:xfrm>
          <a:prstGeom prst="rect">
            <a:avLst/>
          </a:prstGeom>
          <a:noFill/>
        </p:spPr>
        <p:txBody>
          <a:bodyPr wrap="none" rtlCol="0">
            <a:spAutoFit/>
          </a:bodyPr>
          <a:lstStyle/>
          <a:p>
            <a:r>
              <a:rPr lang="en-US" dirty="0"/>
              <a:t>Eve</a:t>
            </a:r>
          </a:p>
        </p:txBody>
      </p:sp>
      <p:graphicFrame>
        <p:nvGraphicFramePr>
          <p:cNvPr id="6" name="Table 5">
            <a:extLst>
              <a:ext uri="{FF2B5EF4-FFF2-40B4-BE49-F238E27FC236}">
                <a16:creationId xmlns:a16="http://schemas.microsoft.com/office/drawing/2014/main" id="{CC472201-3115-458F-BBEF-06DF447C4B08}"/>
              </a:ext>
            </a:extLst>
          </p:cNvPr>
          <p:cNvGraphicFramePr>
            <a:graphicFrameLocks noGrp="1"/>
          </p:cNvGraphicFramePr>
          <p:nvPr/>
        </p:nvGraphicFramePr>
        <p:xfrm>
          <a:off x="1512332" y="2206311"/>
          <a:ext cx="9073287" cy="2128148"/>
        </p:xfrm>
        <a:graphic>
          <a:graphicData uri="http://schemas.openxmlformats.org/drawingml/2006/table">
            <a:tbl>
              <a:tblPr firstRow="1" bandRow="1">
                <a:tableStyleId>{5940675A-B579-460E-94D1-54222C63F5DA}</a:tableStyleId>
              </a:tblPr>
              <a:tblGrid>
                <a:gridCol w="1008143">
                  <a:extLst>
                    <a:ext uri="{9D8B030D-6E8A-4147-A177-3AD203B41FA5}">
                      <a16:colId xmlns:a16="http://schemas.microsoft.com/office/drawing/2014/main" val="134820708"/>
                    </a:ext>
                  </a:extLst>
                </a:gridCol>
                <a:gridCol w="1008143">
                  <a:extLst>
                    <a:ext uri="{9D8B030D-6E8A-4147-A177-3AD203B41FA5}">
                      <a16:colId xmlns:a16="http://schemas.microsoft.com/office/drawing/2014/main" val="3460502266"/>
                    </a:ext>
                  </a:extLst>
                </a:gridCol>
                <a:gridCol w="1008143">
                  <a:extLst>
                    <a:ext uri="{9D8B030D-6E8A-4147-A177-3AD203B41FA5}">
                      <a16:colId xmlns:a16="http://schemas.microsoft.com/office/drawing/2014/main" val="2298555019"/>
                    </a:ext>
                  </a:extLst>
                </a:gridCol>
                <a:gridCol w="1008143">
                  <a:extLst>
                    <a:ext uri="{9D8B030D-6E8A-4147-A177-3AD203B41FA5}">
                      <a16:colId xmlns:a16="http://schemas.microsoft.com/office/drawing/2014/main" val="3550517409"/>
                    </a:ext>
                  </a:extLst>
                </a:gridCol>
                <a:gridCol w="1008143">
                  <a:extLst>
                    <a:ext uri="{9D8B030D-6E8A-4147-A177-3AD203B41FA5}">
                      <a16:colId xmlns:a16="http://schemas.microsoft.com/office/drawing/2014/main" val="59230348"/>
                    </a:ext>
                  </a:extLst>
                </a:gridCol>
                <a:gridCol w="1008143">
                  <a:extLst>
                    <a:ext uri="{9D8B030D-6E8A-4147-A177-3AD203B41FA5}">
                      <a16:colId xmlns:a16="http://schemas.microsoft.com/office/drawing/2014/main" val="443861937"/>
                    </a:ext>
                  </a:extLst>
                </a:gridCol>
                <a:gridCol w="1008143">
                  <a:extLst>
                    <a:ext uri="{9D8B030D-6E8A-4147-A177-3AD203B41FA5}">
                      <a16:colId xmlns:a16="http://schemas.microsoft.com/office/drawing/2014/main" val="1485051970"/>
                    </a:ext>
                  </a:extLst>
                </a:gridCol>
                <a:gridCol w="1008143">
                  <a:extLst>
                    <a:ext uri="{9D8B030D-6E8A-4147-A177-3AD203B41FA5}">
                      <a16:colId xmlns:a16="http://schemas.microsoft.com/office/drawing/2014/main" val="3113982440"/>
                    </a:ext>
                  </a:extLst>
                </a:gridCol>
                <a:gridCol w="1008143">
                  <a:extLst>
                    <a:ext uri="{9D8B030D-6E8A-4147-A177-3AD203B41FA5}">
                      <a16:colId xmlns:a16="http://schemas.microsoft.com/office/drawing/2014/main" val="3275194714"/>
                    </a:ext>
                  </a:extLst>
                </a:gridCol>
              </a:tblGrid>
              <a:tr h="532037">
                <a:tc>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39546091"/>
                  </a:ext>
                </a:extLst>
              </a:tr>
              <a:tr h="532037">
                <a:tc>
                  <a:txBody>
                    <a:bodyPr/>
                    <a:lstStyle/>
                    <a:p>
                      <a:pPr algn="ctr"/>
                      <a:r>
                        <a:rPr lang="en-US" dirty="0"/>
                        <a:t>M</a:t>
                      </a:r>
                    </a:p>
                  </a:txBody>
                  <a:tcPr anchor="ct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5778125"/>
                  </a:ext>
                </a:extLst>
              </a:tr>
              <a:tr h="532037">
                <a:tc>
                  <a:txBody>
                    <a:bodyPr/>
                    <a:lstStyle/>
                    <a:p>
                      <a:pPr algn="ctr"/>
                      <a:r>
                        <a:rPr lang="en-US" dirty="0"/>
                        <a:t>bit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chemeClr val="accent5">
                            <a:lumMod val="75000"/>
                          </a:schemeClr>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rgbClr val="C0000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chemeClr val="accent5">
                            <a:lumMod val="75000"/>
                          </a:schemeClr>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rgbClr val="C00000"/>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chemeClr val="accent5">
                            <a:lumMod val="75000"/>
                          </a:schemeClr>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dirty="0">
                        <a:solidFill>
                          <a:schemeClr val="accent5">
                            <a:lumMod val="75000"/>
                          </a:schemeClr>
                        </a:solidFill>
                      </a:endParaRP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8156578"/>
                  </a:ext>
                </a:extLst>
              </a:tr>
              <a:tr h="532037">
                <a:tc>
                  <a:txBody>
                    <a:bodyPr/>
                    <a:lstStyle/>
                    <a:p>
                      <a:pPr algn="ctr"/>
                      <a:r>
                        <a:rPr lang="en-US" dirty="0"/>
                        <a:t>P</a:t>
                      </a:r>
                    </a:p>
                  </a:txBody>
                  <a:tcPr anchor="ct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38250573"/>
                  </a:ext>
                </a:extLst>
              </a:tr>
            </a:tbl>
          </a:graphicData>
        </a:graphic>
      </p:graphicFrame>
      <p:pic>
        <p:nvPicPr>
          <p:cNvPr id="27" name="Picture 26">
            <a:extLst>
              <a:ext uri="{FF2B5EF4-FFF2-40B4-BE49-F238E27FC236}">
                <a16:creationId xmlns:a16="http://schemas.microsoft.com/office/drawing/2014/main" id="{4D05D1D1-D726-43AB-8697-D30357EF9334}"/>
              </a:ext>
            </a:extLst>
          </p:cNvPr>
          <p:cNvPicPr>
            <a:picLocks noChangeAspect="1"/>
          </p:cNvPicPr>
          <p:nvPr/>
        </p:nvPicPr>
        <p:blipFill>
          <a:blip r:embed="rId2"/>
          <a:stretch>
            <a:fillRect/>
          </a:stretch>
        </p:blipFill>
        <p:spPr>
          <a:xfrm>
            <a:off x="6961032" y="2892716"/>
            <a:ext cx="254509" cy="228600"/>
          </a:xfrm>
          <a:prstGeom prst="rect">
            <a:avLst/>
          </a:prstGeom>
        </p:spPr>
      </p:pic>
      <p:pic>
        <p:nvPicPr>
          <p:cNvPr id="28" name="Picture 27">
            <a:extLst>
              <a:ext uri="{FF2B5EF4-FFF2-40B4-BE49-F238E27FC236}">
                <a16:creationId xmlns:a16="http://schemas.microsoft.com/office/drawing/2014/main" id="{B065C388-7F86-44ED-987E-3CEB5421615D}"/>
              </a:ext>
            </a:extLst>
          </p:cNvPr>
          <p:cNvPicPr>
            <a:picLocks noChangeAspect="1"/>
          </p:cNvPicPr>
          <p:nvPr/>
        </p:nvPicPr>
        <p:blipFill>
          <a:blip r:embed="rId3"/>
          <a:stretch>
            <a:fillRect/>
          </a:stretch>
        </p:blipFill>
        <p:spPr>
          <a:xfrm>
            <a:off x="8907819" y="2892716"/>
            <a:ext cx="304801" cy="228600"/>
          </a:xfrm>
          <a:prstGeom prst="rect">
            <a:avLst/>
          </a:prstGeom>
        </p:spPr>
      </p:pic>
      <p:pic>
        <p:nvPicPr>
          <p:cNvPr id="29" name="Picture 28">
            <a:extLst>
              <a:ext uri="{FF2B5EF4-FFF2-40B4-BE49-F238E27FC236}">
                <a16:creationId xmlns:a16="http://schemas.microsoft.com/office/drawing/2014/main" id="{B8BAB7F2-2BC2-44F1-8DF7-E37AA1B67D69}"/>
              </a:ext>
            </a:extLst>
          </p:cNvPr>
          <p:cNvPicPr>
            <a:picLocks noChangeAspect="1"/>
          </p:cNvPicPr>
          <p:nvPr/>
        </p:nvPicPr>
        <p:blipFill>
          <a:blip r:embed="rId4"/>
          <a:stretch>
            <a:fillRect/>
          </a:stretch>
        </p:blipFill>
        <p:spPr>
          <a:xfrm>
            <a:off x="9946123" y="2892716"/>
            <a:ext cx="304801" cy="228600"/>
          </a:xfrm>
          <a:prstGeom prst="rect">
            <a:avLst/>
          </a:prstGeom>
        </p:spPr>
      </p:pic>
      <p:pic>
        <p:nvPicPr>
          <p:cNvPr id="30" name="Picture 29">
            <a:extLst>
              <a:ext uri="{FF2B5EF4-FFF2-40B4-BE49-F238E27FC236}">
                <a16:creationId xmlns:a16="http://schemas.microsoft.com/office/drawing/2014/main" id="{EFE44115-A965-4115-B35C-31F4343D8ABF}"/>
              </a:ext>
            </a:extLst>
          </p:cNvPr>
          <p:cNvPicPr>
            <a:picLocks noChangeAspect="1"/>
          </p:cNvPicPr>
          <p:nvPr/>
        </p:nvPicPr>
        <p:blipFill>
          <a:blip r:embed="rId5"/>
          <a:stretch>
            <a:fillRect/>
          </a:stretch>
        </p:blipFill>
        <p:spPr>
          <a:xfrm>
            <a:off x="7982524" y="2892716"/>
            <a:ext cx="254509" cy="228600"/>
          </a:xfrm>
          <a:prstGeom prst="rect">
            <a:avLst/>
          </a:prstGeom>
        </p:spPr>
      </p:pic>
    </p:spTree>
    <p:extLst>
      <p:ext uri="{BB962C8B-B14F-4D97-AF65-F5344CB8AC3E}">
        <p14:creationId xmlns:p14="http://schemas.microsoft.com/office/powerpoint/2010/main" val="26090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7752-9B32-40DC-9F60-2ADB4CAA4CB9}"/>
              </a:ext>
            </a:extLst>
          </p:cNvPr>
          <p:cNvSpPr>
            <a:spLocks noGrp="1"/>
          </p:cNvSpPr>
          <p:nvPr>
            <p:ph type="title"/>
          </p:nvPr>
        </p:nvSpPr>
        <p:spPr/>
        <p:txBody>
          <a:bodyPr/>
          <a:lstStyle/>
          <a:p>
            <a:r>
              <a:rPr lang="en-US" dirty="0"/>
              <a:t>What happens when Eve starts to eavesdrop?</a:t>
            </a:r>
          </a:p>
        </p:txBody>
      </p:sp>
      <p:pic>
        <p:nvPicPr>
          <p:cNvPr id="13" name="Picture 12">
            <a:extLst>
              <a:ext uri="{FF2B5EF4-FFF2-40B4-BE49-F238E27FC236}">
                <a16:creationId xmlns:a16="http://schemas.microsoft.com/office/drawing/2014/main" id="{ED2627C1-124F-4F98-8008-C4903C7AF7FB}"/>
              </a:ext>
            </a:extLst>
          </p:cNvPr>
          <p:cNvPicPr>
            <a:picLocks noChangeAspect="1"/>
          </p:cNvPicPr>
          <p:nvPr/>
        </p:nvPicPr>
        <p:blipFill>
          <a:blip r:embed="rId2"/>
          <a:stretch>
            <a:fillRect/>
          </a:stretch>
        </p:blipFill>
        <p:spPr>
          <a:xfrm>
            <a:off x="2896032" y="2892716"/>
            <a:ext cx="254509" cy="228600"/>
          </a:xfrm>
          <a:prstGeom prst="rect">
            <a:avLst/>
          </a:prstGeom>
        </p:spPr>
      </p:pic>
      <p:pic>
        <p:nvPicPr>
          <p:cNvPr id="5" name="Picture 4">
            <a:extLst>
              <a:ext uri="{FF2B5EF4-FFF2-40B4-BE49-F238E27FC236}">
                <a16:creationId xmlns:a16="http://schemas.microsoft.com/office/drawing/2014/main" id="{3F9505E5-4B41-48FE-ADF3-4674841B991B}"/>
              </a:ext>
            </a:extLst>
          </p:cNvPr>
          <p:cNvPicPr>
            <a:picLocks noChangeAspect="1"/>
          </p:cNvPicPr>
          <p:nvPr/>
        </p:nvPicPr>
        <p:blipFill>
          <a:blip r:embed="rId3"/>
          <a:stretch>
            <a:fillRect/>
          </a:stretch>
        </p:blipFill>
        <p:spPr>
          <a:xfrm>
            <a:off x="4842819" y="2892716"/>
            <a:ext cx="304801" cy="228600"/>
          </a:xfrm>
          <a:prstGeom prst="rect">
            <a:avLst/>
          </a:prstGeom>
        </p:spPr>
      </p:pic>
      <p:pic>
        <p:nvPicPr>
          <p:cNvPr id="14" name="Picture 13">
            <a:extLst>
              <a:ext uri="{FF2B5EF4-FFF2-40B4-BE49-F238E27FC236}">
                <a16:creationId xmlns:a16="http://schemas.microsoft.com/office/drawing/2014/main" id="{6CA24B0C-2114-4D71-89B7-1BA07E8206AE}"/>
              </a:ext>
            </a:extLst>
          </p:cNvPr>
          <p:cNvPicPr>
            <a:picLocks noChangeAspect="1"/>
          </p:cNvPicPr>
          <p:nvPr/>
        </p:nvPicPr>
        <p:blipFill>
          <a:blip r:embed="rId4"/>
          <a:stretch>
            <a:fillRect/>
          </a:stretch>
        </p:blipFill>
        <p:spPr>
          <a:xfrm>
            <a:off x="5881123" y="2892716"/>
            <a:ext cx="304801" cy="228600"/>
          </a:xfrm>
          <a:prstGeom prst="rect">
            <a:avLst/>
          </a:prstGeom>
        </p:spPr>
      </p:pic>
      <p:pic>
        <p:nvPicPr>
          <p:cNvPr id="15" name="Picture 14">
            <a:extLst>
              <a:ext uri="{FF2B5EF4-FFF2-40B4-BE49-F238E27FC236}">
                <a16:creationId xmlns:a16="http://schemas.microsoft.com/office/drawing/2014/main" id="{9C63533F-0462-40FD-8669-33CAA7A79F8A}"/>
              </a:ext>
            </a:extLst>
          </p:cNvPr>
          <p:cNvPicPr>
            <a:picLocks noChangeAspect="1"/>
          </p:cNvPicPr>
          <p:nvPr/>
        </p:nvPicPr>
        <p:blipFill>
          <a:blip r:embed="rId5"/>
          <a:stretch>
            <a:fillRect/>
          </a:stretch>
        </p:blipFill>
        <p:spPr>
          <a:xfrm>
            <a:off x="3917524" y="2892716"/>
            <a:ext cx="254509" cy="228600"/>
          </a:xfrm>
          <a:prstGeom prst="rect">
            <a:avLst/>
          </a:prstGeom>
        </p:spPr>
      </p:pic>
      <p:pic>
        <p:nvPicPr>
          <p:cNvPr id="16" name="Picture 15">
            <a:extLst>
              <a:ext uri="{FF2B5EF4-FFF2-40B4-BE49-F238E27FC236}">
                <a16:creationId xmlns:a16="http://schemas.microsoft.com/office/drawing/2014/main" id="{9859E396-89D4-45AA-AAB3-0ACE0C353F90}"/>
              </a:ext>
            </a:extLst>
          </p:cNvPr>
          <p:cNvPicPr>
            <a:picLocks noChangeAspect="1"/>
          </p:cNvPicPr>
          <p:nvPr/>
        </p:nvPicPr>
        <p:blipFill>
          <a:blip r:embed="rId6"/>
          <a:stretch>
            <a:fillRect/>
          </a:stretch>
        </p:blipFill>
        <p:spPr>
          <a:xfrm>
            <a:off x="4233218" y="2354580"/>
            <a:ext cx="762002" cy="228600"/>
          </a:xfrm>
          <a:prstGeom prst="rect">
            <a:avLst/>
          </a:prstGeom>
        </p:spPr>
      </p:pic>
      <p:pic>
        <p:nvPicPr>
          <p:cNvPr id="17" name="Picture 16">
            <a:extLst>
              <a:ext uri="{FF2B5EF4-FFF2-40B4-BE49-F238E27FC236}">
                <a16:creationId xmlns:a16="http://schemas.microsoft.com/office/drawing/2014/main" id="{084FF3FB-0A57-4CFC-8724-AD8A65B2CC15}"/>
              </a:ext>
            </a:extLst>
          </p:cNvPr>
          <p:cNvPicPr>
            <a:picLocks noChangeAspect="1"/>
          </p:cNvPicPr>
          <p:nvPr/>
        </p:nvPicPr>
        <p:blipFill>
          <a:blip r:embed="rId7"/>
          <a:stretch>
            <a:fillRect/>
          </a:stretch>
        </p:blipFill>
        <p:spPr>
          <a:xfrm>
            <a:off x="8203808" y="2354580"/>
            <a:ext cx="800102" cy="228600"/>
          </a:xfrm>
          <a:prstGeom prst="rect">
            <a:avLst/>
          </a:prstGeom>
        </p:spPr>
      </p:pic>
      <p:sp>
        <p:nvSpPr>
          <p:cNvPr id="19" name="TextBox 18">
            <a:extLst>
              <a:ext uri="{FF2B5EF4-FFF2-40B4-BE49-F238E27FC236}">
                <a16:creationId xmlns:a16="http://schemas.microsoft.com/office/drawing/2014/main" id="{D42135A9-B8BA-48E4-B6E5-132B53E0ED84}"/>
              </a:ext>
            </a:extLst>
          </p:cNvPr>
          <p:cNvSpPr txBox="1"/>
          <p:nvPr/>
        </p:nvSpPr>
        <p:spPr>
          <a:xfrm>
            <a:off x="6193730" y="1791404"/>
            <a:ext cx="676788" cy="369332"/>
          </a:xfrm>
          <a:prstGeom prst="rect">
            <a:avLst/>
          </a:prstGeom>
          <a:noFill/>
        </p:spPr>
        <p:txBody>
          <a:bodyPr wrap="none" rtlCol="0">
            <a:spAutoFit/>
          </a:bodyPr>
          <a:lstStyle/>
          <a:p>
            <a:r>
              <a:rPr lang="en-US" dirty="0"/>
              <a:t>Alice</a:t>
            </a:r>
          </a:p>
        </p:txBody>
      </p:sp>
      <p:sp>
        <p:nvSpPr>
          <p:cNvPr id="20" name="TextBox 19">
            <a:extLst>
              <a:ext uri="{FF2B5EF4-FFF2-40B4-BE49-F238E27FC236}">
                <a16:creationId xmlns:a16="http://schemas.microsoft.com/office/drawing/2014/main" id="{C8F6AAE1-212C-4DB8-AE9A-BABB9AAB7C52}"/>
              </a:ext>
            </a:extLst>
          </p:cNvPr>
          <p:cNvSpPr txBox="1"/>
          <p:nvPr/>
        </p:nvSpPr>
        <p:spPr>
          <a:xfrm rot="16200000">
            <a:off x="990513" y="3329825"/>
            <a:ext cx="537006" cy="369332"/>
          </a:xfrm>
          <a:prstGeom prst="rect">
            <a:avLst/>
          </a:prstGeom>
          <a:noFill/>
        </p:spPr>
        <p:txBody>
          <a:bodyPr wrap="none" rtlCol="0">
            <a:spAutoFit/>
          </a:bodyPr>
          <a:lstStyle/>
          <a:p>
            <a:r>
              <a:rPr lang="en-US" dirty="0"/>
              <a:t>Eve</a:t>
            </a:r>
          </a:p>
        </p:txBody>
      </p:sp>
      <p:graphicFrame>
        <p:nvGraphicFramePr>
          <p:cNvPr id="6" name="Table 5">
            <a:extLst>
              <a:ext uri="{FF2B5EF4-FFF2-40B4-BE49-F238E27FC236}">
                <a16:creationId xmlns:a16="http://schemas.microsoft.com/office/drawing/2014/main" id="{CC472201-3115-458F-BBEF-06DF447C4B08}"/>
              </a:ext>
            </a:extLst>
          </p:cNvPr>
          <p:cNvGraphicFramePr>
            <a:graphicFrameLocks noGrp="1"/>
          </p:cNvGraphicFramePr>
          <p:nvPr/>
        </p:nvGraphicFramePr>
        <p:xfrm>
          <a:off x="1512332" y="2206311"/>
          <a:ext cx="9073287" cy="2128148"/>
        </p:xfrm>
        <a:graphic>
          <a:graphicData uri="http://schemas.openxmlformats.org/drawingml/2006/table">
            <a:tbl>
              <a:tblPr firstRow="1" bandRow="1">
                <a:tableStyleId>{5940675A-B579-460E-94D1-54222C63F5DA}</a:tableStyleId>
              </a:tblPr>
              <a:tblGrid>
                <a:gridCol w="1008143">
                  <a:extLst>
                    <a:ext uri="{9D8B030D-6E8A-4147-A177-3AD203B41FA5}">
                      <a16:colId xmlns:a16="http://schemas.microsoft.com/office/drawing/2014/main" val="134820708"/>
                    </a:ext>
                  </a:extLst>
                </a:gridCol>
                <a:gridCol w="1008143">
                  <a:extLst>
                    <a:ext uri="{9D8B030D-6E8A-4147-A177-3AD203B41FA5}">
                      <a16:colId xmlns:a16="http://schemas.microsoft.com/office/drawing/2014/main" val="3460502266"/>
                    </a:ext>
                  </a:extLst>
                </a:gridCol>
                <a:gridCol w="1008143">
                  <a:extLst>
                    <a:ext uri="{9D8B030D-6E8A-4147-A177-3AD203B41FA5}">
                      <a16:colId xmlns:a16="http://schemas.microsoft.com/office/drawing/2014/main" val="2298555019"/>
                    </a:ext>
                  </a:extLst>
                </a:gridCol>
                <a:gridCol w="1008143">
                  <a:extLst>
                    <a:ext uri="{9D8B030D-6E8A-4147-A177-3AD203B41FA5}">
                      <a16:colId xmlns:a16="http://schemas.microsoft.com/office/drawing/2014/main" val="3550517409"/>
                    </a:ext>
                  </a:extLst>
                </a:gridCol>
                <a:gridCol w="1008143">
                  <a:extLst>
                    <a:ext uri="{9D8B030D-6E8A-4147-A177-3AD203B41FA5}">
                      <a16:colId xmlns:a16="http://schemas.microsoft.com/office/drawing/2014/main" val="59230348"/>
                    </a:ext>
                  </a:extLst>
                </a:gridCol>
                <a:gridCol w="1008143">
                  <a:extLst>
                    <a:ext uri="{9D8B030D-6E8A-4147-A177-3AD203B41FA5}">
                      <a16:colId xmlns:a16="http://schemas.microsoft.com/office/drawing/2014/main" val="443861937"/>
                    </a:ext>
                  </a:extLst>
                </a:gridCol>
                <a:gridCol w="1008143">
                  <a:extLst>
                    <a:ext uri="{9D8B030D-6E8A-4147-A177-3AD203B41FA5}">
                      <a16:colId xmlns:a16="http://schemas.microsoft.com/office/drawing/2014/main" val="1485051970"/>
                    </a:ext>
                  </a:extLst>
                </a:gridCol>
                <a:gridCol w="1008143">
                  <a:extLst>
                    <a:ext uri="{9D8B030D-6E8A-4147-A177-3AD203B41FA5}">
                      <a16:colId xmlns:a16="http://schemas.microsoft.com/office/drawing/2014/main" val="3113982440"/>
                    </a:ext>
                  </a:extLst>
                </a:gridCol>
                <a:gridCol w="1008143">
                  <a:extLst>
                    <a:ext uri="{9D8B030D-6E8A-4147-A177-3AD203B41FA5}">
                      <a16:colId xmlns:a16="http://schemas.microsoft.com/office/drawing/2014/main" val="3275194714"/>
                    </a:ext>
                  </a:extLst>
                </a:gridCol>
              </a:tblGrid>
              <a:tr h="532037">
                <a:tc>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39546091"/>
                  </a:ext>
                </a:extLst>
              </a:tr>
              <a:tr h="532037">
                <a:tc>
                  <a:txBody>
                    <a:bodyPr/>
                    <a:lstStyle/>
                    <a:p>
                      <a:pPr algn="ctr"/>
                      <a:r>
                        <a:rPr lang="en-US" dirty="0"/>
                        <a:t>M</a:t>
                      </a:r>
                    </a:p>
                  </a:txBody>
                  <a:tcPr anchor="ct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5778125"/>
                  </a:ext>
                </a:extLst>
              </a:tr>
              <a:tr h="532037">
                <a:tc>
                  <a:txBody>
                    <a:bodyPr/>
                    <a:lstStyle/>
                    <a:p>
                      <a:pPr algn="ctr"/>
                      <a:r>
                        <a:rPr lang="en-US" dirty="0"/>
                        <a:t>bit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rgbClr val="C00000"/>
                          </a:solidFill>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0</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rgbClr val="C00000"/>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1</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8156578"/>
                  </a:ext>
                </a:extLst>
              </a:tr>
              <a:tr h="532037">
                <a:tc>
                  <a:txBody>
                    <a:bodyPr/>
                    <a:lstStyle/>
                    <a:p>
                      <a:pPr algn="ctr"/>
                      <a:r>
                        <a:rPr lang="en-US" dirty="0"/>
                        <a:t>P</a:t>
                      </a:r>
                    </a:p>
                  </a:txBody>
                  <a:tcPr anchor="ct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38250573"/>
                  </a:ext>
                </a:extLst>
              </a:tr>
            </a:tbl>
          </a:graphicData>
        </a:graphic>
      </p:graphicFrame>
      <p:pic>
        <p:nvPicPr>
          <p:cNvPr id="27" name="Picture 26">
            <a:extLst>
              <a:ext uri="{FF2B5EF4-FFF2-40B4-BE49-F238E27FC236}">
                <a16:creationId xmlns:a16="http://schemas.microsoft.com/office/drawing/2014/main" id="{4D05D1D1-D726-43AB-8697-D30357EF9334}"/>
              </a:ext>
            </a:extLst>
          </p:cNvPr>
          <p:cNvPicPr>
            <a:picLocks noChangeAspect="1"/>
          </p:cNvPicPr>
          <p:nvPr/>
        </p:nvPicPr>
        <p:blipFill>
          <a:blip r:embed="rId2"/>
          <a:stretch>
            <a:fillRect/>
          </a:stretch>
        </p:blipFill>
        <p:spPr>
          <a:xfrm>
            <a:off x="6961032" y="2892716"/>
            <a:ext cx="254509" cy="228600"/>
          </a:xfrm>
          <a:prstGeom prst="rect">
            <a:avLst/>
          </a:prstGeom>
        </p:spPr>
      </p:pic>
      <p:pic>
        <p:nvPicPr>
          <p:cNvPr id="28" name="Picture 27">
            <a:extLst>
              <a:ext uri="{FF2B5EF4-FFF2-40B4-BE49-F238E27FC236}">
                <a16:creationId xmlns:a16="http://schemas.microsoft.com/office/drawing/2014/main" id="{B065C388-7F86-44ED-987E-3CEB5421615D}"/>
              </a:ext>
            </a:extLst>
          </p:cNvPr>
          <p:cNvPicPr>
            <a:picLocks noChangeAspect="1"/>
          </p:cNvPicPr>
          <p:nvPr/>
        </p:nvPicPr>
        <p:blipFill>
          <a:blip r:embed="rId3"/>
          <a:stretch>
            <a:fillRect/>
          </a:stretch>
        </p:blipFill>
        <p:spPr>
          <a:xfrm>
            <a:off x="8907819" y="2892716"/>
            <a:ext cx="304801" cy="228600"/>
          </a:xfrm>
          <a:prstGeom prst="rect">
            <a:avLst/>
          </a:prstGeom>
        </p:spPr>
      </p:pic>
      <p:pic>
        <p:nvPicPr>
          <p:cNvPr id="29" name="Picture 28">
            <a:extLst>
              <a:ext uri="{FF2B5EF4-FFF2-40B4-BE49-F238E27FC236}">
                <a16:creationId xmlns:a16="http://schemas.microsoft.com/office/drawing/2014/main" id="{B8BAB7F2-2BC2-44F1-8DF7-E37AA1B67D69}"/>
              </a:ext>
            </a:extLst>
          </p:cNvPr>
          <p:cNvPicPr>
            <a:picLocks noChangeAspect="1"/>
          </p:cNvPicPr>
          <p:nvPr/>
        </p:nvPicPr>
        <p:blipFill>
          <a:blip r:embed="rId4"/>
          <a:stretch>
            <a:fillRect/>
          </a:stretch>
        </p:blipFill>
        <p:spPr>
          <a:xfrm>
            <a:off x="9946123" y="2892716"/>
            <a:ext cx="304801" cy="228600"/>
          </a:xfrm>
          <a:prstGeom prst="rect">
            <a:avLst/>
          </a:prstGeom>
        </p:spPr>
      </p:pic>
      <p:pic>
        <p:nvPicPr>
          <p:cNvPr id="30" name="Picture 29">
            <a:extLst>
              <a:ext uri="{FF2B5EF4-FFF2-40B4-BE49-F238E27FC236}">
                <a16:creationId xmlns:a16="http://schemas.microsoft.com/office/drawing/2014/main" id="{EFE44115-A965-4115-B35C-31F4343D8ABF}"/>
              </a:ext>
            </a:extLst>
          </p:cNvPr>
          <p:cNvPicPr>
            <a:picLocks noChangeAspect="1"/>
          </p:cNvPicPr>
          <p:nvPr/>
        </p:nvPicPr>
        <p:blipFill>
          <a:blip r:embed="rId5"/>
          <a:stretch>
            <a:fillRect/>
          </a:stretch>
        </p:blipFill>
        <p:spPr>
          <a:xfrm>
            <a:off x="7982524" y="2892716"/>
            <a:ext cx="254509" cy="228600"/>
          </a:xfrm>
          <a:prstGeom prst="rect">
            <a:avLst/>
          </a:prstGeom>
        </p:spPr>
      </p:pic>
      <p:pic>
        <p:nvPicPr>
          <p:cNvPr id="31" name="Picture 30">
            <a:extLst>
              <a:ext uri="{FF2B5EF4-FFF2-40B4-BE49-F238E27FC236}">
                <a16:creationId xmlns:a16="http://schemas.microsoft.com/office/drawing/2014/main" id="{8237558A-A394-43BC-85CF-A927649DF534}"/>
              </a:ext>
            </a:extLst>
          </p:cNvPr>
          <p:cNvPicPr>
            <a:picLocks noChangeAspect="1"/>
          </p:cNvPicPr>
          <p:nvPr/>
        </p:nvPicPr>
        <p:blipFill>
          <a:blip r:embed="rId2"/>
          <a:stretch>
            <a:fillRect/>
          </a:stretch>
        </p:blipFill>
        <p:spPr>
          <a:xfrm>
            <a:off x="2896031" y="3950044"/>
            <a:ext cx="254509" cy="228600"/>
          </a:xfrm>
          <a:prstGeom prst="rect">
            <a:avLst/>
          </a:prstGeom>
        </p:spPr>
      </p:pic>
      <p:pic>
        <p:nvPicPr>
          <p:cNvPr id="32" name="Picture 31">
            <a:extLst>
              <a:ext uri="{FF2B5EF4-FFF2-40B4-BE49-F238E27FC236}">
                <a16:creationId xmlns:a16="http://schemas.microsoft.com/office/drawing/2014/main" id="{9FFDE7EC-AF60-4943-B8B6-EE12735E80CE}"/>
              </a:ext>
            </a:extLst>
          </p:cNvPr>
          <p:cNvPicPr>
            <a:picLocks noChangeAspect="1"/>
          </p:cNvPicPr>
          <p:nvPr/>
        </p:nvPicPr>
        <p:blipFill>
          <a:blip r:embed="rId2"/>
          <a:stretch>
            <a:fillRect/>
          </a:stretch>
        </p:blipFill>
        <p:spPr>
          <a:xfrm>
            <a:off x="5953505" y="3950044"/>
            <a:ext cx="254509" cy="228600"/>
          </a:xfrm>
          <a:prstGeom prst="rect">
            <a:avLst/>
          </a:prstGeom>
        </p:spPr>
      </p:pic>
      <p:pic>
        <p:nvPicPr>
          <p:cNvPr id="33" name="Picture 32">
            <a:extLst>
              <a:ext uri="{FF2B5EF4-FFF2-40B4-BE49-F238E27FC236}">
                <a16:creationId xmlns:a16="http://schemas.microsoft.com/office/drawing/2014/main" id="{219653B8-5B7A-49A9-BF52-DD603D9FE98A}"/>
              </a:ext>
            </a:extLst>
          </p:cNvPr>
          <p:cNvPicPr>
            <a:picLocks noChangeAspect="1"/>
          </p:cNvPicPr>
          <p:nvPr/>
        </p:nvPicPr>
        <p:blipFill>
          <a:blip r:embed="rId2"/>
          <a:stretch>
            <a:fillRect/>
          </a:stretch>
        </p:blipFill>
        <p:spPr>
          <a:xfrm>
            <a:off x="6961032" y="3950044"/>
            <a:ext cx="254509" cy="228600"/>
          </a:xfrm>
          <a:prstGeom prst="rect">
            <a:avLst/>
          </a:prstGeom>
        </p:spPr>
      </p:pic>
      <p:pic>
        <p:nvPicPr>
          <p:cNvPr id="34" name="Picture 33">
            <a:extLst>
              <a:ext uri="{FF2B5EF4-FFF2-40B4-BE49-F238E27FC236}">
                <a16:creationId xmlns:a16="http://schemas.microsoft.com/office/drawing/2014/main" id="{D6147A59-8FF8-4D83-9E5A-D226011D8966}"/>
              </a:ext>
            </a:extLst>
          </p:cNvPr>
          <p:cNvPicPr>
            <a:picLocks noChangeAspect="1"/>
          </p:cNvPicPr>
          <p:nvPr/>
        </p:nvPicPr>
        <p:blipFill>
          <a:blip r:embed="rId3"/>
          <a:stretch>
            <a:fillRect/>
          </a:stretch>
        </p:blipFill>
        <p:spPr>
          <a:xfrm>
            <a:off x="4842819" y="3950044"/>
            <a:ext cx="304801" cy="228600"/>
          </a:xfrm>
          <a:prstGeom prst="rect">
            <a:avLst/>
          </a:prstGeom>
        </p:spPr>
      </p:pic>
      <p:pic>
        <p:nvPicPr>
          <p:cNvPr id="35" name="Picture 34">
            <a:extLst>
              <a:ext uri="{FF2B5EF4-FFF2-40B4-BE49-F238E27FC236}">
                <a16:creationId xmlns:a16="http://schemas.microsoft.com/office/drawing/2014/main" id="{1717529E-9E06-4875-A579-10B2C54755C2}"/>
              </a:ext>
            </a:extLst>
          </p:cNvPr>
          <p:cNvPicPr>
            <a:picLocks noChangeAspect="1"/>
          </p:cNvPicPr>
          <p:nvPr/>
        </p:nvPicPr>
        <p:blipFill>
          <a:blip r:embed="rId3"/>
          <a:stretch>
            <a:fillRect/>
          </a:stretch>
        </p:blipFill>
        <p:spPr>
          <a:xfrm>
            <a:off x="7982524" y="3950044"/>
            <a:ext cx="304801" cy="228600"/>
          </a:xfrm>
          <a:prstGeom prst="rect">
            <a:avLst/>
          </a:prstGeom>
        </p:spPr>
      </p:pic>
      <p:pic>
        <p:nvPicPr>
          <p:cNvPr id="36" name="Picture 35">
            <a:extLst>
              <a:ext uri="{FF2B5EF4-FFF2-40B4-BE49-F238E27FC236}">
                <a16:creationId xmlns:a16="http://schemas.microsoft.com/office/drawing/2014/main" id="{99603273-C129-4331-9C64-FF00A3938C47}"/>
              </a:ext>
            </a:extLst>
          </p:cNvPr>
          <p:cNvPicPr>
            <a:picLocks noChangeAspect="1"/>
          </p:cNvPicPr>
          <p:nvPr/>
        </p:nvPicPr>
        <p:blipFill>
          <a:blip r:embed="rId3"/>
          <a:stretch>
            <a:fillRect/>
          </a:stretch>
        </p:blipFill>
        <p:spPr>
          <a:xfrm>
            <a:off x="8909577" y="3950044"/>
            <a:ext cx="304801" cy="228600"/>
          </a:xfrm>
          <a:prstGeom prst="rect">
            <a:avLst/>
          </a:prstGeom>
        </p:spPr>
      </p:pic>
      <p:pic>
        <p:nvPicPr>
          <p:cNvPr id="4" name="Picture 3">
            <a:extLst>
              <a:ext uri="{FF2B5EF4-FFF2-40B4-BE49-F238E27FC236}">
                <a16:creationId xmlns:a16="http://schemas.microsoft.com/office/drawing/2014/main" id="{41E2137D-5251-4008-BCE8-345C3A738F8C}"/>
              </a:ext>
            </a:extLst>
          </p:cNvPr>
          <p:cNvPicPr>
            <a:picLocks noChangeAspect="1"/>
          </p:cNvPicPr>
          <p:nvPr/>
        </p:nvPicPr>
        <p:blipFill>
          <a:blip r:embed="rId8"/>
          <a:stretch>
            <a:fillRect/>
          </a:stretch>
        </p:blipFill>
        <p:spPr>
          <a:xfrm>
            <a:off x="10789501" y="3223686"/>
            <a:ext cx="914402" cy="559309"/>
          </a:xfrm>
          <a:prstGeom prst="rect">
            <a:avLst/>
          </a:prstGeom>
        </p:spPr>
      </p:pic>
    </p:spTree>
    <p:extLst>
      <p:ext uri="{BB962C8B-B14F-4D97-AF65-F5344CB8AC3E}">
        <p14:creationId xmlns:p14="http://schemas.microsoft.com/office/powerpoint/2010/main" val="75982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7752-9B32-40DC-9F60-2ADB4CAA4CB9}"/>
              </a:ext>
            </a:extLst>
          </p:cNvPr>
          <p:cNvSpPr>
            <a:spLocks noGrp="1"/>
          </p:cNvSpPr>
          <p:nvPr>
            <p:ph type="title"/>
          </p:nvPr>
        </p:nvSpPr>
        <p:spPr/>
        <p:txBody>
          <a:bodyPr/>
          <a:lstStyle/>
          <a:p>
            <a:r>
              <a:rPr lang="en-US" dirty="0"/>
              <a:t>What happens when Eve starts to eavesdrop?</a:t>
            </a:r>
          </a:p>
        </p:txBody>
      </p:sp>
      <p:pic>
        <p:nvPicPr>
          <p:cNvPr id="13" name="Picture 12">
            <a:extLst>
              <a:ext uri="{FF2B5EF4-FFF2-40B4-BE49-F238E27FC236}">
                <a16:creationId xmlns:a16="http://schemas.microsoft.com/office/drawing/2014/main" id="{ED2627C1-124F-4F98-8008-C4903C7AF7FB}"/>
              </a:ext>
            </a:extLst>
          </p:cNvPr>
          <p:cNvPicPr>
            <a:picLocks noChangeAspect="1"/>
          </p:cNvPicPr>
          <p:nvPr/>
        </p:nvPicPr>
        <p:blipFill>
          <a:blip r:embed="rId2"/>
          <a:stretch>
            <a:fillRect/>
          </a:stretch>
        </p:blipFill>
        <p:spPr>
          <a:xfrm>
            <a:off x="2896032" y="2892716"/>
            <a:ext cx="254509" cy="228600"/>
          </a:xfrm>
          <a:prstGeom prst="rect">
            <a:avLst/>
          </a:prstGeom>
        </p:spPr>
      </p:pic>
      <p:pic>
        <p:nvPicPr>
          <p:cNvPr id="5" name="Picture 4">
            <a:extLst>
              <a:ext uri="{FF2B5EF4-FFF2-40B4-BE49-F238E27FC236}">
                <a16:creationId xmlns:a16="http://schemas.microsoft.com/office/drawing/2014/main" id="{3F9505E5-4B41-48FE-ADF3-4674841B991B}"/>
              </a:ext>
            </a:extLst>
          </p:cNvPr>
          <p:cNvPicPr>
            <a:picLocks noChangeAspect="1"/>
          </p:cNvPicPr>
          <p:nvPr/>
        </p:nvPicPr>
        <p:blipFill>
          <a:blip r:embed="rId3"/>
          <a:stretch>
            <a:fillRect/>
          </a:stretch>
        </p:blipFill>
        <p:spPr>
          <a:xfrm>
            <a:off x="4842819" y="2892716"/>
            <a:ext cx="304801" cy="228600"/>
          </a:xfrm>
          <a:prstGeom prst="rect">
            <a:avLst/>
          </a:prstGeom>
        </p:spPr>
      </p:pic>
      <p:pic>
        <p:nvPicPr>
          <p:cNvPr id="14" name="Picture 13">
            <a:extLst>
              <a:ext uri="{FF2B5EF4-FFF2-40B4-BE49-F238E27FC236}">
                <a16:creationId xmlns:a16="http://schemas.microsoft.com/office/drawing/2014/main" id="{6CA24B0C-2114-4D71-89B7-1BA07E8206AE}"/>
              </a:ext>
            </a:extLst>
          </p:cNvPr>
          <p:cNvPicPr>
            <a:picLocks noChangeAspect="1"/>
          </p:cNvPicPr>
          <p:nvPr/>
        </p:nvPicPr>
        <p:blipFill>
          <a:blip r:embed="rId4"/>
          <a:stretch>
            <a:fillRect/>
          </a:stretch>
        </p:blipFill>
        <p:spPr>
          <a:xfrm>
            <a:off x="5881123" y="2892716"/>
            <a:ext cx="304801" cy="228600"/>
          </a:xfrm>
          <a:prstGeom prst="rect">
            <a:avLst/>
          </a:prstGeom>
        </p:spPr>
      </p:pic>
      <p:pic>
        <p:nvPicPr>
          <p:cNvPr id="15" name="Picture 14">
            <a:extLst>
              <a:ext uri="{FF2B5EF4-FFF2-40B4-BE49-F238E27FC236}">
                <a16:creationId xmlns:a16="http://schemas.microsoft.com/office/drawing/2014/main" id="{9C63533F-0462-40FD-8669-33CAA7A79F8A}"/>
              </a:ext>
            </a:extLst>
          </p:cNvPr>
          <p:cNvPicPr>
            <a:picLocks noChangeAspect="1"/>
          </p:cNvPicPr>
          <p:nvPr/>
        </p:nvPicPr>
        <p:blipFill>
          <a:blip r:embed="rId5"/>
          <a:stretch>
            <a:fillRect/>
          </a:stretch>
        </p:blipFill>
        <p:spPr>
          <a:xfrm>
            <a:off x="3917524" y="2892716"/>
            <a:ext cx="254509" cy="228600"/>
          </a:xfrm>
          <a:prstGeom prst="rect">
            <a:avLst/>
          </a:prstGeom>
        </p:spPr>
      </p:pic>
      <p:pic>
        <p:nvPicPr>
          <p:cNvPr id="16" name="Picture 15">
            <a:extLst>
              <a:ext uri="{FF2B5EF4-FFF2-40B4-BE49-F238E27FC236}">
                <a16:creationId xmlns:a16="http://schemas.microsoft.com/office/drawing/2014/main" id="{9859E396-89D4-45AA-AAB3-0ACE0C353F90}"/>
              </a:ext>
            </a:extLst>
          </p:cNvPr>
          <p:cNvPicPr>
            <a:picLocks noChangeAspect="1"/>
          </p:cNvPicPr>
          <p:nvPr/>
        </p:nvPicPr>
        <p:blipFill>
          <a:blip r:embed="rId6"/>
          <a:stretch>
            <a:fillRect/>
          </a:stretch>
        </p:blipFill>
        <p:spPr>
          <a:xfrm>
            <a:off x="4233218" y="2354580"/>
            <a:ext cx="762002" cy="228600"/>
          </a:xfrm>
          <a:prstGeom prst="rect">
            <a:avLst/>
          </a:prstGeom>
        </p:spPr>
      </p:pic>
      <p:pic>
        <p:nvPicPr>
          <p:cNvPr id="17" name="Picture 16">
            <a:extLst>
              <a:ext uri="{FF2B5EF4-FFF2-40B4-BE49-F238E27FC236}">
                <a16:creationId xmlns:a16="http://schemas.microsoft.com/office/drawing/2014/main" id="{084FF3FB-0A57-4CFC-8724-AD8A65B2CC15}"/>
              </a:ext>
            </a:extLst>
          </p:cNvPr>
          <p:cNvPicPr>
            <a:picLocks noChangeAspect="1"/>
          </p:cNvPicPr>
          <p:nvPr/>
        </p:nvPicPr>
        <p:blipFill>
          <a:blip r:embed="rId7"/>
          <a:stretch>
            <a:fillRect/>
          </a:stretch>
        </p:blipFill>
        <p:spPr>
          <a:xfrm>
            <a:off x="8203808" y="2354580"/>
            <a:ext cx="800102" cy="228600"/>
          </a:xfrm>
          <a:prstGeom prst="rect">
            <a:avLst/>
          </a:prstGeom>
        </p:spPr>
      </p:pic>
      <p:sp>
        <p:nvSpPr>
          <p:cNvPr id="19" name="TextBox 18">
            <a:extLst>
              <a:ext uri="{FF2B5EF4-FFF2-40B4-BE49-F238E27FC236}">
                <a16:creationId xmlns:a16="http://schemas.microsoft.com/office/drawing/2014/main" id="{D42135A9-B8BA-48E4-B6E5-132B53E0ED84}"/>
              </a:ext>
            </a:extLst>
          </p:cNvPr>
          <p:cNvSpPr txBox="1"/>
          <p:nvPr/>
        </p:nvSpPr>
        <p:spPr>
          <a:xfrm>
            <a:off x="6193730" y="1791404"/>
            <a:ext cx="676788" cy="369332"/>
          </a:xfrm>
          <a:prstGeom prst="rect">
            <a:avLst/>
          </a:prstGeom>
          <a:noFill/>
        </p:spPr>
        <p:txBody>
          <a:bodyPr wrap="none" rtlCol="0">
            <a:spAutoFit/>
          </a:bodyPr>
          <a:lstStyle/>
          <a:p>
            <a:r>
              <a:rPr lang="en-US" dirty="0"/>
              <a:t>Alice</a:t>
            </a:r>
          </a:p>
        </p:txBody>
      </p:sp>
      <p:sp>
        <p:nvSpPr>
          <p:cNvPr id="20" name="TextBox 19">
            <a:extLst>
              <a:ext uri="{FF2B5EF4-FFF2-40B4-BE49-F238E27FC236}">
                <a16:creationId xmlns:a16="http://schemas.microsoft.com/office/drawing/2014/main" id="{C8F6AAE1-212C-4DB8-AE9A-BABB9AAB7C52}"/>
              </a:ext>
            </a:extLst>
          </p:cNvPr>
          <p:cNvSpPr txBox="1"/>
          <p:nvPr/>
        </p:nvSpPr>
        <p:spPr>
          <a:xfrm rot="16200000">
            <a:off x="990513" y="3329825"/>
            <a:ext cx="537006" cy="369332"/>
          </a:xfrm>
          <a:prstGeom prst="rect">
            <a:avLst/>
          </a:prstGeom>
          <a:noFill/>
        </p:spPr>
        <p:txBody>
          <a:bodyPr wrap="none" rtlCol="0">
            <a:spAutoFit/>
          </a:bodyPr>
          <a:lstStyle/>
          <a:p>
            <a:r>
              <a:rPr lang="en-US" dirty="0"/>
              <a:t>Eve</a:t>
            </a:r>
          </a:p>
        </p:txBody>
      </p:sp>
      <p:pic>
        <p:nvPicPr>
          <p:cNvPr id="22" name="Picture 21">
            <a:extLst>
              <a:ext uri="{FF2B5EF4-FFF2-40B4-BE49-F238E27FC236}">
                <a16:creationId xmlns:a16="http://schemas.microsoft.com/office/drawing/2014/main" id="{CA32BBF3-222A-4036-B1EA-CABAA44FE433}"/>
              </a:ext>
            </a:extLst>
          </p:cNvPr>
          <p:cNvPicPr>
            <a:picLocks noChangeAspect="1"/>
          </p:cNvPicPr>
          <p:nvPr/>
        </p:nvPicPr>
        <p:blipFill>
          <a:blip r:embed="rId2"/>
          <a:stretch>
            <a:fillRect/>
          </a:stretch>
        </p:blipFill>
        <p:spPr>
          <a:xfrm>
            <a:off x="1889909" y="5646814"/>
            <a:ext cx="254509" cy="228600"/>
          </a:xfrm>
          <a:prstGeom prst="rect">
            <a:avLst/>
          </a:prstGeom>
        </p:spPr>
      </p:pic>
      <p:pic>
        <p:nvPicPr>
          <p:cNvPr id="23" name="Picture 22">
            <a:extLst>
              <a:ext uri="{FF2B5EF4-FFF2-40B4-BE49-F238E27FC236}">
                <a16:creationId xmlns:a16="http://schemas.microsoft.com/office/drawing/2014/main" id="{F9509A73-0BD8-423A-9495-C937D1CA1390}"/>
              </a:ext>
            </a:extLst>
          </p:cNvPr>
          <p:cNvPicPr>
            <a:picLocks noChangeAspect="1"/>
          </p:cNvPicPr>
          <p:nvPr/>
        </p:nvPicPr>
        <p:blipFill>
          <a:blip r:embed="rId3"/>
          <a:stretch>
            <a:fillRect/>
          </a:stretch>
        </p:blipFill>
        <p:spPr>
          <a:xfrm>
            <a:off x="1864764" y="4574810"/>
            <a:ext cx="304801" cy="228600"/>
          </a:xfrm>
          <a:prstGeom prst="rect">
            <a:avLst/>
          </a:prstGeom>
        </p:spPr>
      </p:pic>
      <p:sp>
        <p:nvSpPr>
          <p:cNvPr id="18" name="TextBox 17">
            <a:extLst>
              <a:ext uri="{FF2B5EF4-FFF2-40B4-BE49-F238E27FC236}">
                <a16:creationId xmlns:a16="http://schemas.microsoft.com/office/drawing/2014/main" id="{70CB9B66-165A-4472-8C52-1F5F14162C45}"/>
              </a:ext>
            </a:extLst>
          </p:cNvPr>
          <p:cNvSpPr txBox="1"/>
          <p:nvPr/>
        </p:nvSpPr>
        <p:spPr>
          <a:xfrm rot="16200000">
            <a:off x="975925" y="5247167"/>
            <a:ext cx="566181" cy="369332"/>
          </a:xfrm>
          <a:prstGeom prst="rect">
            <a:avLst/>
          </a:prstGeom>
          <a:noFill/>
        </p:spPr>
        <p:txBody>
          <a:bodyPr wrap="none" rtlCol="0">
            <a:spAutoFit/>
          </a:bodyPr>
          <a:lstStyle/>
          <a:p>
            <a:r>
              <a:rPr lang="en-US" dirty="0"/>
              <a:t>Bob</a:t>
            </a:r>
          </a:p>
        </p:txBody>
      </p:sp>
      <p:graphicFrame>
        <p:nvGraphicFramePr>
          <p:cNvPr id="6" name="Table 5">
            <a:extLst>
              <a:ext uri="{FF2B5EF4-FFF2-40B4-BE49-F238E27FC236}">
                <a16:creationId xmlns:a16="http://schemas.microsoft.com/office/drawing/2014/main" id="{CC472201-3115-458F-BBEF-06DF447C4B08}"/>
              </a:ext>
            </a:extLst>
          </p:cNvPr>
          <p:cNvGraphicFramePr>
            <a:graphicFrameLocks noGrp="1"/>
          </p:cNvGraphicFramePr>
          <p:nvPr/>
        </p:nvGraphicFramePr>
        <p:xfrm>
          <a:off x="1512332" y="2206311"/>
          <a:ext cx="9073287" cy="2128148"/>
        </p:xfrm>
        <a:graphic>
          <a:graphicData uri="http://schemas.openxmlformats.org/drawingml/2006/table">
            <a:tbl>
              <a:tblPr firstRow="1" bandRow="1">
                <a:tableStyleId>{5940675A-B579-460E-94D1-54222C63F5DA}</a:tableStyleId>
              </a:tblPr>
              <a:tblGrid>
                <a:gridCol w="1008143">
                  <a:extLst>
                    <a:ext uri="{9D8B030D-6E8A-4147-A177-3AD203B41FA5}">
                      <a16:colId xmlns:a16="http://schemas.microsoft.com/office/drawing/2014/main" val="134820708"/>
                    </a:ext>
                  </a:extLst>
                </a:gridCol>
                <a:gridCol w="1008143">
                  <a:extLst>
                    <a:ext uri="{9D8B030D-6E8A-4147-A177-3AD203B41FA5}">
                      <a16:colId xmlns:a16="http://schemas.microsoft.com/office/drawing/2014/main" val="3460502266"/>
                    </a:ext>
                  </a:extLst>
                </a:gridCol>
                <a:gridCol w="1008143">
                  <a:extLst>
                    <a:ext uri="{9D8B030D-6E8A-4147-A177-3AD203B41FA5}">
                      <a16:colId xmlns:a16="http://schemas.microsoft.com/office/drawing/2014/main" val="2298555019"/>
                    </a:ext>
                  </a:extLst>
                </a:gridCol>
                <a:gridCol w="1008143">
                  <a:extLst>
                    <a:ext uri="{9D8B030D-6E8A-4147-A177-3AD203B41FA5}">
                      <a16:colId xmlns:a16="http://schemas.microsoft.com/office/drawing/2014/main" val="3550517409"/>
                    </a:ext>
                  </a:extLst>
                </a:gridCol>
                <a:gridCol w="1008143">
                  <a:extLst>
                    <a:ext uri="{9D8B030D-6E8A-4147-A177-3AD203B41FA5}">
                      <a16:colId xmlns:a16="http://schemas.microsoft.com/office/drawing/2014/main" val="59230348"/>
                    </a:ext>
                  </a:extLst>
                </a:gridCol>
                <a:gridCol w="1008143">
                  <a:extLst>
                    <a:ext uri="{9D8B030D-6E8A-4147-A177-3AD203B41FA5}">
                      <a16:colId xmlns:a16="http://schemas.microsoft.com/office/drawing/2014/main" val="443861937"/>
                    </a:ext>
                  </a:extLst>
                </a:gridCol>
                <a:gridCol w="1008143">
                  <a:extLst>
                    <a:ext uri="{9D8B030D-6E8A-4147-A177-3AD203B41FA5}">
                      <a16:colId xmlns:a16="http://schemas.microsoft.com/office/drawing/2014/main" val="1485051970"/>
                    </a:ext>
                  </a:extLst>
                </a:gridCol>
                <a:gridCol w="1008143">
                  <a:extLst>
                    <a:ext uri="{9D8B030D-6E8A-4147-A177-3AD203B41FA5}">
                      <a16:colId xmlns:a16="http://schemas.microsoft.com/office/drawing/2014/main" val="3113982440"/>
                    </a:ext>
                  </a:extLst>
                </a:gridCol>
                <a:gridCol w="1008143">
                  <a:extLst>
                    <a:ext uri="{9D8B030D-6E8A-4147-A177-3AD203B41FA5}">
                      <a16:colId xmlns:a16="http://schemas.microsoft.com/office/drawing/2014/main" val="3275194714"/>
                    </a:ext>
                  </a:extLst>
                </a:gridCol>
              </a:tblGrid>
              <a:tr h="532037">
                <a:tc>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39546091"/>
                  </a:ext>
                </a:extLst>
              </a:tr>
              <a:tr h="532037">
                <a:tc>
                  <a:txBody>
                    <a:bodyPr/>
                    <a:lstStyle/>
                    <a:p>
                      <a:pPr algn="ctr"/>
                      <a:r>
                        <a:rPr lang="en-US" dirty="0"/>
                        <a:t>M</a:t>
                      </a:r>
                    </a:p>
                  </a:txBody>
                  <a:tcPr anchor="ct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5778125"/>
                  </a:ext>
                </a:extLst>
              </a:tr>
              <a:tr h="532037">
                <a:tc>
                  <a:txBody>
                    <a:bodyPr/>
                    <a:lstStyle/>
                    <a:p>
                      <a:pPr algn="ctr"/>
                      <a:r>
                        <a:rPr lang="en-US" dirty="0"/>
                        <a:t>bit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rgbClr val="C00000"/>
                          </a:solidFill>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0</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rgbClr val="C00000"/>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1</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8156578"/>
                  </a:ext>
                </a:extLst>
              </a:tr>
              <a:tr h="532037">
                <a:tc>
                  <a:txBody>
                    <a:bodyPr/>
                    <a:lstStyle/>
                    <a:p>
                      <a:pPr algn="ctr"/>
                      <a:r>
                        <a:rPr lang="en-US" dirty="0"/>
                        <a:t>P</a:t>
                      </a:r>
                    </a:p>
                  </a:txBody>
                  <a:tcPr anchor="ct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38250573"/>
                  </a:ext>
                </a:extLst>
              </a:tr>
            </a:tbl>
          </a:graphicData>
        </a:graphic>
      </p:graphicFrame>
      <p:graphicFrame>
        <p:nvGraphicFramePr>
          <p:cNvPr id="26" name="Table 25">
            <a:extLst>
              <a:ext uri="{FF2B5EF4-FFF2-40B4-BE49-F238E27FC236}">
                <a16:creationId xmlns:a16="http://schemas.microsoft.com/office/drawing/2014/main" id="{504F2CEF-A5C9-49CE-BA3A-7F465C322012}"/>
              </a:ext>
            </a:extLst>
          </p:cNvPr>
          <p:cNvGraphicFramePr>
            <a:graphicFrameLocks noGrp="1"/>
          </p:cNvGraphicFramePr>
          <p:nvPr>
            <p:extLst>
              <p:ext uri="{D42A27DB-BD31-4B8C-83A1-F6EECF244321}">
                <p14:modId xmlns:p14="http://schemas.microsoft.com/office/powerpoint/2010/main" val="519042106"/>
              </p:ext>
            </p:extLst>
          </p:nvPr>
        </p:nvGraphicFramePr>
        <p:xfrm>
          <a:off x="1512332" y="4392667"/>
          <a:ext cx="9073287" cy="2128148"/>
        </p:xfrm>
        <a:graphic>
          <a:graphicData uri="http://schemas.openxmlformats.org/drawingml/2006/table">
            <a:tbl>
              <a:tblPr firstRow="1" bandRow="1">
                <a:tableStyleId>{5940675A-B579-460E-94D1-54222C63F5DA}</a:tableStyleId>
              </a:tblPr>
              <a:tblGrid>
                <a:gridCol w="1008143">
                  <a:extLst>
                    <a:ext uri="{9D8B030D-6E8A-4147-A177-3AD203B41FA5}">
                      <a16:colId xmlns:a16="http://schemas.microsoft.com/office/drawing/2014/main" val="134820708"/>
                    </a:ext>
                  </a:extLst>
                </a:gridCol>
                <a:gridCol w="1008143">
                  <a:extLst>
                    <a:ext uri="{9D8B030D-6E8A-4147-A177-3AD203B41FA5}">
                      <a16:colId xmlns:a16="http://schemas.microsoft.com/office/drawing/2014/main" val="3460502266"/>
                    </a:ext>
                  </a:extLst>
                </a:gridCol>
                <a:gridCol w="1008143">
                  <a:extLst>
                    <a:ext uri="{9D8B030D-6E8A-4147-A177-3AD203B41FA5}">
                      <a16:colId xmlns:a16="http://schemas.microsoft.com/office/drawing/2014/main" val="2298555019"/>
                    </a:ext>
                  </a:extLst>
                </a:gridCol>
                <a:gridCol w="1008143">
                  <a:extLst>
                    <a:ext uri="{9D8B030D-6E8A-4147-A177-3AD203B41FA5}">
                      <a16:colId xmlns:a16="http://schemas.microsoft.com/office/drawing/2014/main" val="3550517409"/>
                    </a:ext>
                  </a:extLst>
                </a:gridCol>
                <a:gridCol w="1008143">
                  <a:extLst>
                    <a:ext uri="{9D8B030D-6E8A-4147-A177-3AD203B41FA5}">
                      <a16:colId xmlns:a16="http://schemas.microsoft.com/office/drawing/2014/main" val="59230348"/>
                    </a:ext>
                  </a:extLst>
                </a:gridCol>
                <a:gridCol w="1008143">
                  <a:extLst>
                    <a:ext uri="{9D8B030D-6E8A-4147-A177-3AD203B41FA5}">
                      <a16:colId xmlns:a16="http://schemas.microsoft.com/office/drawing/2014/main" val="443861937"/>
                    </a:ext>
                  </a:extLst>
                </a:gridCol>
                <a:gridCol w="1008143">
                  <a:extLst>
                    <a:ext uri="{9D8B030D-6E8A-4147-A177-3AD203B41FA5}">
                      <a16:colId xmlns:a16="http://schemas.microsoft.com/office/drawing/2014/main" val="1485051970"/>
                    </a:ext>
                  </a:extLst>
                </a:gridCol>
                <a:gridCol w="1008143">
                  <a:extLst>
                    <a:ext uri="{9D8B030D-6E8A-4147-A177-3AD203B41FA5}">
                      <a16:colId xmlns:a16="http://schemas.microsoft.com/office/drawing/2014/main" val="3113982440"/>
                    </a:ext>
                  </a:extLst>
                </a:gridCol>
                <a:gridCol w="1008143">
                  <a:extLst>
                    <a:ext uri="{9D8B030D-6E8A-4147-A177-3AD203B41FA5}">
                      <a16:colId xmlns:a16="http://schemas.microsoft.com/office/drawing/2014/main" val="3275194714"/>
                    </a:ext>
                  </a:extLst>
                </a:gridCol>
              </a:tblGrid>
              <a:tr h="532037">
                <a:tc>
                  <a:txBody>
                    <a:bodyPr/>
                    <a:lstStyle/>
                    <a:p>
                      <a:pPr algn="ctr"/>
                      <a:endParaRPr lang="en-US" dirty="0"/>
                    </a:p>
                  </a:txBody>
                  <a:tcPr anchor="ct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1/32</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1/32</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1/8</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39546091"/>
                  </a:ext>
                </a:extLst>
              </a:tr>
              <a:tr h="532037">
                <a:tc>
                  <a:txBody>
                    <a:bodyPr/>
                    <a:lstStyle/>
                    <a:p>
                      <a:pPr algn="ctr"/>
                      <a:endParaRPr lang="en-US" dirty="0"/>
                    </a:p>
                  </a:txBody>
                  <a:tcPr anchor="ctr">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1/32</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1/32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0</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995778125"/>
                  </a:ext>
                </a:extLst>
              </a:tr>
              <a:tr h="532037">
                <a:tc>
                  <a:txBody>
                    <a:bodyPr/>
                    <a:lstStyle/>
                    <a:p>
                      <a:pPr algn="ctr"/>
                      <a:endParaRPr lang="en-US" dirty="0"/>
                    </a:p>
                  </a:txBody>
                  <a:tcPr anchor="ct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1/8</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1/32</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1/32</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8156578"/>
                  </a:ext>
                </a:extLst>
              </a:tr>
              <a:tr h="532037">
                <a:tc>
                  <a:txBody>
                    <a:bodyPr/>
                    <a:lstStyle/>
                    <a:p>
                      <a:pPr algn="ctr"/>
                      <a:endParaRPr lang="en-US" dirty="0"/>
                    </a:p>
                  </a:txBody>
                  <a:tcPr anchor="ctr">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1/32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0</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1/32</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38250573"/>
                  </a:ext>
                </a:extLst>
              </a:tr>
            </a:tbl>
          </a:graphicData>
        </a:graphic>
      </p:graphicFrame>
      <p:pic>
        <p:nvPicPr>
          <p:cNvPr id="27" name="Picture 26">
            <a:extLst>
              <a:ext uri="{FF2B5EF4-FFF2-40B4-BE49-F238E27FC236}">
                <a16:creationId xmlns:a16="http://schemas.microsoft.com/office/drawing/2014/main" id="{4D05D1D1-D726-43AB-8697-D30357EF9334}"/>
              </a:ext>
            </a:extLst>
          </p:cNvPr>
          <p:cNvPicPr>
            <a:picLocks noChangeAspect="1"/>
          </p:cNvPicPr>
          <p:nvPr/>
        </p:nvPicPr>
        <p:blipFill>
          <a:blip r:embed="rId2"/>
          <a:stretch>
            <a:fillRect/>
          </a:stretch>
        </p:blipFill>
        <p:spPr>
          <a:xfrm>
            <a:off x="6961032" y="2892716"/>
            <a:ext cx="254509" cy="228600"/>
          </a:xfrm>
          <a:prstGeom prst="rect">
            <a:avLst/>
          </a:prstGeom>
        </p:spPr>
      </p:pic>
      <p:pic>
        <p:nvPicPr>
          <p:cNvPr id="28" name="Picture 27">
            <a:extLst>
              <a:ext uri="{FF2B5EF4-FFF2-40B4-BE49-F238E27FC236}">
                <a16:creationId xmlns:a16="http://schemas.microsoft.com/office/drawing/2014/main" id="{B065C388-7F86-44ED-987E-3CEB5421615D}"/>
              </a:ext>
            </a:extLst>
          </p:cNvPr>
          <p:cNvPicPr>
            <a:picLocks noChangeAspect="1"/>
          </p:cNvPicPr>
          <p:nvPr/>
        </p:nvPicPr>
        <p:blipFill>
          <a:blip r:embed="rId3"/>
          <a:stretch>
            <a:fillRect/>
          </a:stretch>
        </p:blipFill>
        <p:spPr>
          <a:xfrm>
            <a:off x="8907819" y="2892716"/>
            <a:ext cx="304801" cy="228600"/>
          </a:xfrm>
          <a:prstGeom prst="rect">
            <a:avLst/>
          </a:prstGeom>
        </p:spPr>
      </p:pic>
      <p:pic>
        <p:nvPicPr>
          <p:cNvPr id="29" name="Picture 28">
            <a:extLst>
              <a:ext uri="{FF2B5EF4-FFF2-40B4-BE49-F238E27FC236}">
                <a16:creationId xmlns:a16="http://schemas.microsoft.com/office/drawing/2014/main" id="{B8BAB7F2-2BC2-44F1-8DF7-E37AA1B67D69}"/>
              </a:ext>
            </a:extLst>
          </p:cNvPr>
          <p:cNvPicPr>
            <a:picLocks noChangeAspect="1"/>
          </p:cNvPicPr>
          <p:nvPr/>
        </p:nvPicPr>
        <p:blipFill>
          <a:blip r:embed="rId4"/>
          <a:stretch>
            <a:fillRect/>
          </a:stretch>
        </p:blipFill>
        <p:spPr>
          <a:xfrm>
            <a:off x="9946123" y="2892716"/>
            <a:ext cx="304801" cy="228600"/>
          </a:xfrm>
          <a:prstGeom prst="rect">
            <a:avLst/>
          </a:prstGeom>
        </p:spPr>
      </p:pic>
      <p:pic>
        <p:nvPicPr>
          <p:cNvPr id="30" name="Picture 29">
            <a:extLst>
              <a:ext uri="{FF2B5EF4-FFF2-40B4-BE49-F238E27FC236}">
                <a16:creationId xmlns:a16="http://schemas.microsoft.com/office/drawing/2014/main" id="{EFE44115-A965-4115-B35C-31F4343D8ABF}"/>
              </a:ext>
            </a:extLst>
          </p:cNvPr>
          <p:cNvPicPr>
            <a:picLocks noChangeAspect="1"/>
          </p:cNvPicPr>
          <p:nvPr/>
        </p:nvPicPr>
        <p:blipFill>
          <a:blip r:embed="rId5"/>
          <a:stretch>
            <a:fillRect/>
          </a:stretch>
        </p:blipFill>
        <p:spPr>
          <a:xfrm>
            <a:off x="7982524" y="2892716"/>
            <a:ext cx="254509" cy="228600"/>
          </a:xfrm>
          <a:prstGeom prst="rect">
            <a:avLst/>
          </a:prstGeom>
        </p:spPr>
      </p:pic>
      <p:pic>
        <p:nvPicPr>
          <p:cNvPr id="7" name="Picture 6">
            <a:extLst>
              <a:ext uri="{FF2B5EF4-FFF2-40B4-BE49-F238E27FC236}">
                <a16:creationId xmlns:a16="http://schemas.microsoft.com/office/drawing/2014/main" id="{3B808D9B-38AC-42AA-8A15-CD388A434A64}"/>
              </a:ext>
            </a:extLst>
          </p:cNvPr>
          <p:cNvPicPr>
            <a:picLocks noChangeAspect="1"/>
          </p:cNvPicPr>
          <p:nvPr/>
        </p:nvPicPr>
        <p:blipFill>
          <a:blip r:embed="rId8"/>
          <a:stretch>
            <a:fillRect/>
          </a:stretch>
        </p:blipFill>
        <p:spPr>
          <a:xfrm>
            <a:off x="1611016" y="5102209"/>
            <a:ext cx="812294" cy="228600"/>
          </a:xfrm>
          <a:prstGeom prst="rect">
            <a:avLst/>
          </a:prstGeom>
        </p:spPr>
      </p:pic>
      <p:pic>
        <p:nvPicPr>
          <p:cNvPr id="8" name="Picture 7">
            <a:extLst>
              <a:ext uri="{FF2B5EF4-FFF2-40B4-BE49-F238E27FC236}">
                <a16:creationId xmlns:a16="http://schemas.microsoft.com/office/drawing/2014/main" id="{D9248A4F-2F52-4585-9031-E7F4C5F34200}"/>
              </a:ext>
            </a:extLst>
          </p:cNvPr>
          <p:cNvPicPr>
            <a:picLocks noChangeAspect="1"/>
          </p:cNvPicPr>
          <p:nvPr/>
        </p:nvPicPr>
        <p:blipFill>
          <a:blip r:embed="rId9"/>
          <a:stretch>
            <a:fillRect/>
          </a:stretch>
        </p:blipFill>
        <p:spPr>
          <a:xfrm>
            <a:off x="1606381" y="6134100"/>
            <a:ext cx="749810" cy="228600"/>
          </a:xfrm>
          <a:prstGeom prst="rect">
            <a:avLst/>
          </a:prstGeom>
        </p:spPr>
      </p:pic>
      <p:pic>
        <p:nvPicPr>
          <p:cNvPr id="31" name="Picture 30">
            <a:extLst>
              <a:ext uri="{FF2B5EF4-FFF2-40B4-BE49-F238E27FC236}">
                <a16:creationId xmlns:a16="http://schemas.microsoft.com/office/drawing/2014/main" id="{8237558A-A394-43BC-85CF-A927649DF534}"/>
              </a:ext>
            </a:extLst>
          </p:cNvPr>
          <p:cNvPicPr>
            <a:picLocks noChangeAspect="1"/>
          </p:cNvPicPr>
          <p:nvPr/>
        </p:nvPicPr>
        <p:blipFill>
          <a:blip r:embed="rId2"/>
          <a:stretch>
            <a:fillRect/>
          </a:stretch>
        </p:blipFill>
        <p:spPr>
          <a:xfrm>
            <a:off x="2896031" y="3950044"/>
            <a:ext cx="254509" cy="228600"/>
          </a:xfrm>
          <a:prstGeom prst="rect">
            <a:avLst/>
          </a:prstGeom>
        </p:spPr>
      </p:pic>
      <p:pic>
        <p:nvPicPr>
          <p:cNvPr id="32" name="Picture 31">
            <a:extLst>
              <a:ext uri="{FF2B5EF4-FFF2-40B4-BE49-F238E27FC236}">
                <a16:creationId xmlns:a16="http://schemas.microsoft.com/office/drawing/2014/main" id="{9FFDE7EC-AF60-4943-B8B6-EE12735E80CE}"/>
              </a:ext>
            </a:extLst>
          </p:cNvPr>
          <p:cNvPicPr>
            <a:picLocks noChangeAspect="1"/>
          </p:cNvPicPr>
          <p:nvPr/>
        </p:nvPicPr>
        <p:blipFill>
          <a:blip r:embed="rId2"/>
          <a:stretch>
            <a:fillRect/>
          </a:stretch>
        </p:blipFill>
        <p:spPr>
          <a:xfrm>
            <a:off x="5953505" y="3950044"/>
            <a:ext cx="254509" cy="228600"/>
          </a:xfrm>
          <a:prstGeom prst="rect">
            <a:avLst/>
          </a:prstGeom>
        </p:spPr>
      </p:pic>
      <p:pic>
        <p:nvPicPr>
          <p:cNvPr id="33" name="Picture 32">
            <a:extLst>
              <a:ext uri="{FF2B5EF4-FFF2-40B4-BE49-F238E27FC236}">
                <a16:creationId xmlns:a16="http://schemas.microsoft.com/office/drawing/2014/main" id="{219653B8-5B7A-49A9-BF52-DD603D9FE98A}"/>
              </a:ext>
            </a:extLst>
          </p:cNvPr>
          <p:cNvPicPr>
            <a:picLocks noChangeAspect="1"/>
          </p:cNvPicPr>
          <p:nvPr/>
        </p:nvPicPr>
        <p:blipFill>
          <a:blip r:embed="rId2"/>
          <a:stretch>
            <a:fillRect/>
          </a:stretch>
        </p:blipFill>
        <p:spPr>
          <a:xfrm>
            <a:off x="6961032" y="3950044"/>
            <a:ext cx="254509" cy="228600"/>
          </a:xfrm>
          <a:prstGeom prst="rect">
            <a:avLst/>
          </a:prstGeom>
        </p:spPr>
      </p:pic>
      <p:pic>
        <p:nvPicPr>
          <p:cNvPr id="34" name="Picture 33">
            <a:extLst>
              <a:ext uri="{FF2B5EF4-FFF2-40B4-BE49-F238E27FC236}">
                <a16:creationId xmlns:a16="http://schemas.microsoft.com/office/drawing/2014/main" id="{D6147A59-8FF8-4D83-9E5A-D226011D8966}"/>
              </a:ext>
            </a:extLst>
          </p:cNvPr>
          <p:cNvPicPr>
            <a:picLocks noChangeAspect="1"/>
          </p:cNvPicPr>
          <p:nvPr/>
        </p:nvPicPr>
        <p:blipFill>
          <a:blip r:embed="rId3"/>
          <a:stretch>
            <a:fillRect/>
          </a:stretch>
        </p:blipFill>
        <p:spPr>
          <a:xfrm>
            <a:off x="4842819" y="3950044"/>
            <a:ext cx="304801" cy="228600"/>
          </a:xfrm>
          <a:prstGeom prst="rect">
            <a:avLst/>
          </a:prstGeom>
        </p:spPr>
      </p:pic>
      <p:pic>
        <p:nvPicPr>
          <p:cNvPr id="35" name="Picture 34">
            <a:extLst>
              <a:ext uri="{FF2B5EF4-FFF2-40B4-BE49-F238E27FC236}">
                <a16:creationId xmlns:a16="http://schemas.microsoft.com/office/drawing/2014/main" id="{1717529E-9E06-4875-A579-10B2C54755C2}"/>
              </a:ext>
            </a:extLst>
          </p:cNvPr>
          <p:cNvPicPr>
            <a:picLocks noChangeAspect="1"/>
          </p:cNvPicPr>
          <p:nvPr/>
        </p:nvPicPr>
        <p:blipFill>
          <a:blip r:embed="rId3"/>
          <a:stretch>
            <a:fillRect/>
          </a:stretch>
        </p:blipFill>
        <p:spPr>
          <a:xfrm>
            <a:off x="7982524" y="3950044"/>
            <a:ext cx="304801" cy="228600"/>
          </a:xfrm>
          <a:prstGeom prst="rect">
            <a:avLst/>
          </a:prstGeom>
        </p:spPr>
      </p:pic>
      <p:pic>
        <p:nvPicPr>
          <p:cNvPr id="36" name="Picture 35">
            <a:extLst>
              <a:ext uri="{FF2B5EF4-FFF2-40B4-BE49-F238E27FC236}">
                <a16:creationId xmlns:a16="http://schemas.microsoft.com/office/drawing/2014/main" id="{99603273-C129-4331-9C64-FF00A3938C47}"/>
              </a:ext>
            </a:extLst>
          </p:cNvPr>
          <p:cNvPicPr>
            <a:picLocks noChangeAspect="1"/>
          </p:cNvPicPr>
          <p:nvPr/>
        </p:nvPicPr>
        <p:blipFill>
          <a:blip r:embed="rId3"/>
          <a:stretch>
            <a:fillRect/>
          </a:stretch>
        </p:blipFill>
        <p:spPr>
          <a:xfrm>
            <a:off x="8909577" y="3950044"/>
            <a:ext cx="304801" cy="228600"/>
          </a:xfrm>
          <a:prstGeom prst="rect">
            <a:avLst/>
          </a:prstGeom>
        </p:spPr>
      </p:pic>
      <p:pic>
        <p:nvPicPr>
          <p:cNvPr id="9" name="Picture 8">
            <a:extLst>
              <a:ext uri="{FF2B5EF4-FFF2-40B4-BE49-F238E27FC236}">
                <a16:creationId xmlns:a16="http://schemas.microsoft.com/office/drawing/2014/main" id="{F71965D3-CE4C-4D17-98EE-7B5C735349C6}"/>
              </a:ext>
            </a:extLst>
          </p:cNvPr>
          <p:cNvPicPr>
            <a:picLocks noChangeAspect="1"/>
          </p:cNvPicPr>
          <p:nvPr/>
        </p:nvPicPr>
        <p:blipFill>
          <a:blip r:embed="rId10"/>
          <a:stretch>
            <a:fillRect/>
          </a:stretch>
        </p:blipFill>
        <p:spPr>
          <a:xfrm>
            <a:off x="10744364" y="5123266"/>
            <a:ext cx="1002794" cy="559309"/>
          </a:xfrm>
          <a:prstGeom prst="rect">
            <a:avLst/>
          </a:prstGeom>
        </p:spPr>
      </p:pic>
    </p:spTree>
    <p:extLst>
      <p:ext uri="{BB962C8B-B14F-4D97-AF65-F5344CB8AC3E}">
        <p14:creationId xmlns:p14="http://schemas.microsoft.com/office/powerpoint/2010/main" val="411382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QI?</a:t>
            </a:r>
          </a:p>
        </p:txBody>
      </p:sp>
      <p:sp>
        <p:nvSpPr>
          <p:cNvPr id="3" name="Content Placeholder 2"/>
          <p:cNvSpPr>
            <a:spLocks noGrp="1"/>
          </p:cNvSpPr>
          <p:nvPr>
            <p:ph idx="1"/>
          </p:nvPr>
        </p:nvSpPr>
        <p:spPr>
          <a:xfrm>
            <a:off x="1143001" y="2057400"/>
            <a:ext cx="4373149" cy="4038600"/>
          </a:xfrm>
        </p:spPr>
        <p:txBody>
          <a:bodyPr/>
          <a:lstStyle/>
          <a:p>
            <a:r>
              <a:rPr lang="en-US" dirty="0"/>
              <a:t>Field of Classical information processing is highly successful</a:t>
            </a:r>
          </a:p>
          <a:p>
            <a:r>
              <a:rPr lang="en-US" dirty="0"/>
              <a:t>Moore’s law</a:t>
            </a:r>
          </a:p>
          <a:p>
            <a:r>
              <a:rPr lang="en-US" dirty="0"/>
              <a:t>We are reaching limits posed by quantum world</a:t>
            </a:r>
          </a:p>
          <a:p>
            <a:r>
              <a:rPr lang="en-US" dirty="0"/>
              <a:t>Designers already have to deal with quantum effects</a:t>
            </a:r>
          </a:p>
        </p:txBody>
      </p:sp>
      <p:pic>
        <p:nvPicPr>
          <p:cNvPr id="8" name="Picture 7" descr="moore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7067" y="1434451"/>
            <a:ext cx="6343502" cy="4634619"/>
          </a:xfrm>
          <a:prstGeom prst="rect">
            <a:avLst/>
          </a:prstGeom>
        </p:spPr>
      </p:pic>
    </p:spTree>
    <p:extLst>
      <p:ext uri="{BB962C8B-B14F-4D97-AF65-F5344CB8AC3E}">
        <p14:creationId xmlns:p14="http://schemas.microsoft.com/office/powerpoint/2010/main" val="290281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7752-9B32-40DC-9F60-2ADB4CAA4CB9}"/>
              </a:ext>
            </a:extLst>
          </p:cNvPr>
          <p:cNvSpPr>
            <a:spLocks noGrp="1"/>
          </p:cNvSpPr>
          <p:nvPr>
            <p:ph type="title"/>
          </p:nvPr>
        </p:nvSpPr>
        <p:spPr/>
        <p:txBody>
          <a:bodyPr/>
          <a:lstStyle/>
          <a:p>
            <a:r>
              <a:rPr lang="en-US" dirty="0"/>
              <a:t>What happens when Eve starts to eavesdrop?</a:t>
            </a:r>
          </a:p>
        </p:txBody>
      </p:sp>
      <p:pic>
        <p:nvPicPr>
          <p:cNvPr id="13" name="Picture 12">
            <a:extLst>
              <a:ext uri="{FF2B5EF4-FFF2-40B4-BE49-F238E27FC236}">
                <a16:creationId xmlns:a16="http://schemas.microsoft.com/office/drawing/2014/main" id="{ED2627C1-124F-4F98-8008-C4903C7AF7FB}"/>
              </a:ext>
            </a:extLst>
          </p:cNvPr>
          <p:cNvPicPr>
            <a:picLocks noChangeAspect="1"/>
          </p:cNvPicPr>
          <p:nvPr/>
        </p:nvPicPr>
        <p:blipFill>
          <a:blip r:embed="rId2"/>
          <a:stretch>
            <a:fillRect/>
          </a:stretch>
        </p:blipFill>
        <p:spPr>
          <a:xfrm>
            <a:off x="2896032" y="2892716"/>
            <a:ext cx="254509" cy="228600"/>
          </a:xfrm>
          <a:prstGeom prst="rect">
            <a:avLst/>
          </a:prstGeom>
        </p:spPr>
      </p:pic>
      <p:pic>
        <p:nvPicPr>
          <p:cNvPr id="5" name="Picture 4">
            <a:extLst>
              <a:ext uri="{FF2B5EF4-FFF2-40B4-BE49-F238E27FC236}">
                <a16:creationId xmlns:a16="http://schemas.microsoft.com/office/drawing/2014/main" id="{3F9505E5-4B41-48FE-ADF3-4674841B991B}"/>
              </a:ext>
            </a:extLst>
          </p:cNvPr>
          <p:cNvPicPr>
            <a:picLocks noChangeAspect="1"/>
          </p:cNvPicPr>
          <p:nvPr/>
        </p:nvPicPr>
        <p:blipFill>
          <a:blip r:embed="rId3"/>
          <a:stretch>
            <a:fillRect/>
          </a:stretch>
        </p:blipFill>
        <p:spPr>
          <a:xfrm>
            <a:off x="4842819" y="2892716"/>
            <a:ext cx="304801" cy="228600"/>
          </a:xfrm>
          <a:prstGeom prst="rect">
            <a:avLst/>
          </a:prstGeom>
        </p:spPr>
      </p:pic>
      <p:pic>
        <p:nvPicPr>
          <p:cNvPr id="14" name="Picture 13">
            <a:extLst>
              <a:ext uri="{FF2B5EF4-FFF2-40B4-BE49-F238E27FC236}">
                <a16:creationId xmlns:a16="http://schemas.microsoft.com/office/drawing/2014/main" id="{6CA24B0C-2114-4D71-89B7-1BA07E8206AE}"/>
              </a:ext>
            </a:extLst>
          </p:cNvPr>
          <p:cNvPicPr>
            <a:picLocks noChangeAspect="1"/>
          </p:cNvPicPr>
          <p:nvPr/>
        </p:nvPicPr>
        <p:blipFill>
          <a:blip r:embed="rId4"/>
          <a:stretch>
            <a:fillRect/>
          </a:stretch>
        </p:blipFill>
        <p:spPr>
          <a:xfrm>
            <a:off x="5881123" y="2892716"/>
            <a:ext cx="304801" cy="228600"/>
          </a:xfrm>
          <a:prstGeom prst="rect">
            <a:avLst/>
          </a:prstGeom>
        </p:spPr>
      </p:pic>
      <p:pic>
        <p:nvPicPr>
          <p:cNvPr id="15" name="Picture 14">
            <a:extLst>
              <a:ext uri="{FF2B5EF4-FFF2-40B4-BE49-F238E27FC236}">
                <a16:creationId xmlns:a16="http://schemas.microsoft.com/office/drawing/2014/main" id="{9C63533F-0462-40FD-8669-33CAA7A79F8A}"/>
              </a:ext>
            </a:extLst>
          </p:cNvPr>
          <p:cNvPicPr>
            <a:picLocks noChangeAspect="1"/>
          </p:cNvPicPr>
          <p:nvPr/>
        </p:nvPicPr>
        <p:blipFill>
          <a:blip r:embed="rId5"/>
          <a:stretch>
            <a:fillRect/>
          </a:stretch>
        </p:blipFill>
        <p:spPr>
          <a:xfrm>
            <a:off x="3917524" y="2892716"/>
            <a:ext cx="254509" cy="228600"/>
          </a:xfrm>
          <a:prstGeom prst="rect">
            <a:avLst/>
          </a:prstGeom>
        </p:spPr>
      </p:pic>
      <p:pic>
        <p:nvPicPr>
          <p:cNvPr id="16" name="Picture 15">
            <a:extLst>
              <a:ext uri="{FF2B5EF4-FFF2-40B4-BE49-F238E27FC236}">
                <a16:creationId xmlns:a16="http://schemas.microsoft.com/office/drawing/2014/main" id="{9859E396-89D4-45AA-AAB3-0ACE0C353F90}"/>
              </a:ext>
            </a:extLst>
          </p:cNvPr>
          <p:cNvPicPr>
            <a:picLocks noChangeAspect="1"/>
          </p:cNvPicPr>
          <p:nvPr/>
        </p:nvPicPr>
        <p:blipFill>
          <a:blip r:embed="rId6"/>
          <a:stretch>
            <a:fillRect/>
          </a:stretch>
        </p:blipFill>
        <p:spPr>
          <a:xfrm>
            <a:off x="4233218" y="2354580"/>
            <a:ext cx="762002" cy="228600"/>
          </a:xfrm>
          <a:prstGeom prst="rect">
            <a:avLst/>
          </a:prstGeom>
        </p:spPr>
      </p:pic>
      <p:pic>
        <p:nvPicPr>
          <p:cNvPr id="17" name="Picture 16">
            <a:extLst>
              <a:ext uri="{FF2B5EF4-FFF2-40B4-BE49-F238E27FC236}">
                <a16:creationId xmlns:a16="http://schemas.microsoft.com/office/drawing/2014/main" id="{084FF3FB-0A57-4CFC-8724-AD8A65B2CC15}"/>
              </a:ext>
            </a:extLst>
          </p:cNvPr>
          <p:cNvPicPr>
            <a:picLocks noChangeAspect="1"/>
          </p:cNvPicPr>
          <p:nvPr/>
        </p:nvPicPr>
        <p:blipFill>
          <a:blip r:embed="rId7"/>
          <a:stretch>
            <a:fillRect/>
          </a:stretch>
        </p:blipFill>
        <p:spPr>
          <a:xfrm>
            <a:off x="8203808" y="2354580"/>
            <a:ext cx="800102" cy="228600"/>
          </a:xfrm>
          <a:prstGeom prst="rect">
            <a:avLst/>
          </a:prstGeom>
        </p:spPr>
      </p:pic>
      <p:sp>
        <p:nvSpPr>
          <p:cNvPr id="19" name="TextBox 18">
            <a:extLst>
              <a:ext uri="{FF2B5EF4-FFF2-40B4-BE49-F238E27FC236}">
                <a16:creationId xmlns:a16="http://schemas.microsoft.com/office/drawing/2014/main" id="{D42135A9-B8BA-48E4-B6E5-132B53E0ED84}"/>
              </a:ext>
            </a:extLst>
          </p:cNvPr>
          <p:cNvSpPr txBox="1"/>
          <p:nvPr/>
        </p:nvSpPr>
        <p:spPr>
          <a:xfrm>
            <a:off x="6193730" y="1791404"/>
            <a:ext cx="676788" cy="369332"/>
          </a:xfrm>
          <a:prstGeom prst="rect">
            <a:avLst/>
          </a:prstGeom>
          <a:noFill/>
        </p:spPr>
        <p:txBody>
          <a:bodyPr wrap="none" rtlCol="0">
            <a:spAutoFit/>
          </a:bodyPr>
          <a:lstStyle/>
          <a:p>
            <a:r>
              <a:rPr lang="en-US" dirty="0"/>
              <a:t>Alice</a:t>
            </a:r>
          </a:p>
        </p:txBody>
      </p:sp>
      <p:sp>
        <p:nvSpPr>
          <p:cNvPr id="20" name="TextBox 19">
            <a:extLst>
              <a:ext uri="{FF2B5EF4-FFF2-40B4-BE49-F238E27FC236}">
                <a16:creationId xmlns:a16="http://schemas.microsoft.com/office/drawing/2014/main" id="{C8F6AAE1-212C-4DB8-AE9A-BABB9AAB7C52}"/>
              </a:ext>
            </a:extLst>
          </p:cNvPr>
          <p:cNvSpPr txBox="1"/>
          <p:nvPr/>
        </p:nvSpPr>
        <p:spPr>
          <a:xfrm rot="16200000">
            <a:off x="990513" y="3329825"/>
            <a:ext cx="537006" cy="369332"/>
          </a:xfrm>
          <a:prstGeom prst="rect">
            <a:avLst/>
          </a:prstGeom>
          <a:noFill/>
        </p:spPr>
        <p:txBody>
          <a:bodyPr wrap="none" rtlCol="0">
            <a:spAutoFit/>
          </a:bodyPr>
          <a:lstStyle/>
          <a:p>
            <a:r>
              <a:rPr lang="en-US" dirty="0"/>
              <a:t>Eve</a:t>
            </a:r>
          </a:p>
        </p:txBody>
      </p:sp>
      <p:pic>
        <p:nvPicPr>
          <p:cNvPr id="22" name="Picture 21">
            <a:extLst>
              <a:ext uri="{FF2B5EF4-FFF2-40B4-BE49-F238E27FC236}">
                <a16:creationId xmlns:a16="http://schemas.microsoft.com/office/drawing/2014/main" id="{CA32BBF3-222A-4036-B1EA-CABAA44FE433}"/>
              </a:ext>
            </a:extLst>
          </p:cNvPr>
          <p:cNvPicPr>
            <a:picLocks noChangeAspect="1"/>
          </p:cNvPicPr>
          <p:nvPr/>
        </p:nvPicPr>
        <p:blipFill>
          <a:blip r:embed="rId2"/>
          <a:stretch>
            <a:fillRect/>
          </a:stretch>
        </p:blipFill>
        <p:spPr>
          <a:xfrm>
            <a:off x="1889909" y="5646814"/>
            <a:ext cx="254509" cy="228600"/>
          </a:xfrm>
          <a:prstGeom prst="rect">
            <a:avLst/>
          </a:prstGeom>
        </p:spPr>
      </p:pic>
      <p:pic>
        <p:nvPicPr>
          <p:cNvPr id="23" name="Picture 22">
            <a:extLst>
              <a:ext uri="{FF2B5EF4-FFF2-40B4-BE49-F238E27FC236}">
                <a16:creationId xmlns:a16="http://schemas.microsoft.com/office/drawing/2014/main" id="{F9509A73-0BD8-423A-9495-C937D1CA1390}"/>
              </a:ext>
            </a:extLst>
          </p:cNvPr>
          <p:cNvPicPr>
            <a:picLocks noChangeAspect="1"/>
          </p:cNvPicPr>
          <p:nvPr/>
        </p:nvPicPr>
        <p:blipFill>
          <a:blip r:embed="rId3"/>
          <a:stretch>
            <a:fillRect/>
          </a:stretch>
        </p:blipFill>
        <p:spPr>
          <a:xfrm>
            <a:off x="1864764" y="4574810"/>
            <a:ext cx="304801" cy="228600"/>
          </a:xfrm>
          <a:prstGeom prst="rect">
            <a:avLst/>
          </a:prstGeom>
        </p:spPr>
      </p:pic>
      <p:sp>
        <p:nvSpPr>
          <p:cNvPr id="18" name="TextBox 17">
            <a:extLst>
              <a:ext uri="{FF2B5EF4-FFF2-40B4-BE49-F238E27FC236}">
                <a16:creationId xmlns:a16="http://schemas.microsoft.com/office/drawing/2014/main" id="{70CB9B66-165A-4472-8C52-1F5F14162C45}"/>
              </a:ext>
            </a:extLst>
          </p:cNvPr>
          <p:cNvSpPr txBox="1"/>
          <p:nvPr/>
        </p:nvSpPr>
        <p:spPr>
          <a:xfrm rot="16200000">
            <a:off x="975925" y="5247167"/>
            <a:ext cx="566181" cy="369332"/>
          </a:xfrm>
          <a:prstGeom prst="rect">
            <a:avLst/>
          </a:prstGeom>
          <a:noFill/>
        </p:spPr>
        <p:txBody>
          <a:bodyPr wrap="none" rtlCol="0">
            <a:spAutoFit/>
          </a:bodyPr>
          <a:lstStyle/>
          <a:p>
            <a:r>
              <a:rPr lang="en-US" dirty="0"/>
              <a:t>Bob</a:t>
            </a:r>
          </a:p>
        </p:txBody>
      </p:sp>
      <p:graphicFrame>
        <p:nvGraphicFramePr>
          <p:cNvPr id="6" name="Table 5">
            <a:extLst>
              <a:ext uri="{FF2B5EF4-FFF2-40B4-BE49-F238E27FC236}">
                <a16:creationId xmlns:a16="http://schemas.microsoft.com/office/drawing/2014/main" id="{CC472201-3115-458F-BBEF-06DF447C4B08}"/>
              </a:ext>
            </a:extLst>
          </p:cNvPr>
          <p:cNvGraphicFramePr>
            <a:graphicFrameLocks noGrp="1"/>
          </p:cNvGraphicFramePr>
          <p:nvPr/>
        </p:nvGraphicFramePr>
        <p:xfrm>
          <a:off x="1512332" y="2206311"/>
          <a:ext cx="9073287" cy="2128148"/>
        </p:xfrm>
        <a:graphic>
          <a:graphicData uri="http://schemas.openxmlformats.org/drawingml/2006/table">
            <a:tbl>
              <a:tblPr firstRow="1" bandRow="1">
                <a:tableStyleId>{5940675A-B579-460E-94D1-54222C63F5DA}</a:tableStyleId>
              </a:tblPr>
              <a:tblGrid>
                <a:gridCol w="1008143">
                  <a:extLst>
                    <a:ext uri="{9D8B030D-6E8A-4147-A177-3AD203B41FA5}">
                      <a16:colId xmlns:a16="http://schemas.microsoft.com/office/drawing/2014/main" val="134820708"/>
                    </a:ext>
                  </a:extLst>
                </a:gridCol>
                <a:gridCol w="1008143">
                  <a:extLst>
                    <a:ext uri="{9D8B030D-6E8A-4147-A177-3AD203B41FA5}">
                      <a16:colId xmlns:a16="http://schemas.microsoft.com/office/drawing/2014/main" val="3460502266"/>
                    </a:ext>
                  </a:extLst>
                </a:gridCol>
                <a:gridCol w="1008143">
                  <a:extLst>
                    <a:ext uri="{9D8B030D-6E8A-4147-A177-3AD203B41FA5}">
                      <a16:colId xmlns:a16="http://schemas.microsoft.com/office/drawing/2014/main" val="2298555019"/>
                    </a:ext>
                  </a:extLst>
                </a:gridCol>
                <a:gridCol w="1008143">
                  <a:extLst>
                    <a:ext uri="{9D8B030D-6E8A-4147-A177-3AD203B41FA5}">
                      <a16:colId xmlns:a16="http://schemas.microsoft.com/office/drawing/2014/main" val="3550517409"/>
                    </a:ext>
                  </a:extLst>
                </a:gridCol>
                <a:gridCol w="1008143">
                  <a:extLst>
                    <a:ext uri="{9D8B030D-6E8A-4147-A177-3AD203B41FA5}">
                      <a16:colId xmlns:a16="http://schemas.microsoft.com/office/drawing/2014/main" val="59230348"/>
                    </a:ext>
                  </a:extLst>
                </a:gridCol>
                <a:gridCol w="1008143">
                  <a:extLst>
                    <a:ext uri="{9D8B030D-6E8A-4147-A177-3AD203B41FA5}">
                      <a16:colId xmlns:a16="http://schemas.microsoft.com/office/drawing/2014/main" val="443861937"/>
                    </a:ext>
                  </a:extLst>
                </a:gridCol>
                <a:gridCol w="1008143">
                  <a:extLst>
                    <a:ext uri="{9D8B030D-6E8A-4147-A177-3AD203B41FA5}">
                      <a16:colId xmlns:a16="http://schemas.microsoft.com/office/drawing/2014/main" val="1485051970"/>
                    </a:ext>
                  </a:extLst>
                </a:gridCol>
                <a:gridCol w="1008143">
                  <a:extLst>
                    <a:ext uri="{9D8B030D-6E8A-4147-A177-3AD203B41FA5}">
                      <a16:colId xmlns:a16="http://schemas.microsoft.com/office/drawing/2014/main" val="3113982440"/>
                    </a:ext>
                  </a:extLst>
                </a:gridCol>
                <a:gridCol w="1008143">
                  <a:extLst>
                    <a:ext uri="{9D8B030D-6E8A-4147-A177-3AD203B41FA5}">
                      <a16:colId xmlns:a16="http://schemas.microsoft.com/office/drawing/2014/main" val="3275194714"/>
                    </a:ext>
                  </a:extLst>
                </a:gridCol>
              </a:tblGrid>
              <a:tr h="532037">
                <a:tc>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39546091"/>
                  </a:ext>
                </a:extLst>
              </a:tr>
              <a:tr h="532037">
                <a:tc>
                  <a:txBody>
                    <a:bodyPr/>
                    <a:lstStyle/>
                    <a:p>
                      <a:pPr algn="ctr"/>
                      <a:r>
                        <a:rPr lang="en-US" dirty="0"/>
                        <a:t>M</a:t>
                      </a:r>
                    </a:p>
                  </a:txBody>
                  <a:tcPr anchor="ct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5778125"/>
                  </a:ext>
                </a:extLst>
              </a:tr>
              <a:tr h="532037">
                <a:tc>
                  <a:txBody>
                    <a:bodyPr/>
                    <a:lstStyle/>
                    <a:p>
                      <a:pPr algn="ctr"/>
                      <a:r>
                        <a:rPr lang="en-US" dirty="0"/>
                        <a:t>bit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rgbClr val="C00000"/>
                          </a:solidFill>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0</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rgbClr val="C00000"/>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1</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8156578"/>
                  </a:ext>
                </a:extLst>
              </a:tr>
              <a:tr h="532037">
                <a:tc>
                  <a:txBody>
                    <a:bodyPr/>
                    <a:lstStyle/>
                    <a:p>
                      <a:pPr algn="ctr"/>
                      <a:r>
                        <a:rPr lang="en-US" dirty="0"/>
                        <a:t>P</a:t>
                      </a:r>
                    </a:p>
                  </a:txBody>
                  <a:tcPr anchor="ct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38250573"/>
                  </a:ext>
                </a:extLst>
              </a:tr>
            </a:tbl>
          </a:graphicData>
        </a:graphic>
      </p:graphicFrame>
      <p:graphicFrame>
        <p:nvGraphicFramePr>
          <p:cNvPr id="26" name="Table 25">
            <a:extLst>
              <a:ext uri="{FF2B5EF4-FFF2-40B4-BE49-F238E27FC236}">
                <a16:creationId xmlns:a16="http://schemas.microsoft.com/office/drawing/2014/main" id="{504F2CEF-A5C9-49CE-BA3A-7F465C322012}"/>
              </a:ext>
            </a:extLst>
          </p:cNvPr>
          <p:cNvGraphicFramePr>
            <a:graphicFrameLocks noGrp="1"/>
          </p:cNvGraphicFramePr>
          <p:nvPr>
            <p:extLst>
              <p:ext uri="{D42A27DB-BD31-4B8C-83A1-F6EECF244321}">
                <p14:modId xmlns:p14="http://schemas.microsoft.com/office/powerpoint/2010/main" val="3288370183"/>
              </p:ext>
            </p:extLst>
          </p:nvPr>
        </p:nvGraphicFramePr>
        <p:xfrm>
          <a:off x="1512332" y="4392667"/>
          <a:ext cx="9073287" cy="2128148"/>
        </p:xfrm>
        <a:graphic>
          <a:graphicData uri="http://schemas.openxmlformats.org/drawingml/2006/table">
            <a:tbl>
              <a:tblPr firstRow="1" bandRow="1">
                <a:tableStyleId>{5940675A-B579-460E-94D1-54222C63F5DA}</a:tableStyleId>
              </a:tblPr>
              <a:tblGrid>
                <a:gridCol w="1008143">
                  <a:extLst>
                    <a:ext uri="{9D8B030D-6E8A-4147-A177-3AD203B41FA5}">
                      <a16:colId xmlns:a16="http://schemas.microsoft.com/office/drawing/2014/main" val="134820708"/>
                    </a:ext>
                  </a:extLst>
                </a:gridCol>
                <a:gridCol w="1008143">
                  <a:extLst>
                    <a:ext uri="{9D8B030D-6E8A-4147-A177-3AD203B41FA5}">
                      <a16:colId xmlns:a16="http://schemas.microsoft.com/office/drawing/2014/main" val="3460502266"/>
                    </a:ext>
                  </a:extLst>
                </a:gridCol>
                <a:gridCol w="1008143">
                  <a:extLst>
                    <a:ext uri="{9D8B030D-6E8A-4147-A177-3AD203B41FA5}">
                      <a16:colId xmlns:a16="http://schemas.microsoft.com/office/drawing/2014/main" val="2298555019"/>
                    </a:ext>
                  </a:extLst>
                </a:gridCol>
                <a:gridCol w="1008143">
                  <a:extLst>
                    <a:ext uri="{9D8B030D-6E8A-4147-A177-3AD203B41FA5}">
                      <a16:colId xmlns:a16="http://schemas.microsoft.com/office/drawing/2014/main" val="3550517409"/>
                    </a:ext>
                  </a:extLst>
                </a:gridCol>
                <a:gridCol w="1008143">
                  <a:extLst>
                    <a:ext uri="{9D8B030D-6E8A-4147-A177-3AD203B41FA5}">
                      <a16:colId xmlns:a16="http://schemas.microsoft.com/office/drawing/2014/main" val="59230348"/>
                    </a:ext>
                  </a:extLst>
                </a:gridCol>
                <a:gridCol w="1008143">
                  <a:extLst>
                    <a:ext uri="{9D8B030D-6E8A-4147-A177-3AD203B41FA5}">
                      <a16:colId xmlns:a16="http://schemas.microsoft.com/office/drawing/2014/main" val="443861937"/>
                    </a:ext>
                  </a:extLst>
                </a:gridCol>
                <a:gridCol w="1008143">
                  <a:extLst>
                    <a:ext uri="{9D8B030D-6E8A-4147-A177-3AD203B41FA5}">
                      <a16:colId xmlns:a16="http://schemas.microsoft.com/office/drawing/2014/main" val="1485051970"/>
                    </a:ext>
                  </a:extLst>
                </a:gridCol>
                <a:gridCol w="1008143">
                  <a:extLst>
                    <a:ext uri="{9D8B030D-6E8A-4147-A177-3AD203B41FA5}">
                      <a16:colId xmlns:a16="http://schemas.microsoft.com/office/drawing/2014/main" val="3113982440"/>
                    </a:ext>
                  </a:extLst>
                </a:gridCol>
                <a:gridCol w="1008143">
                  <a:extLst>
                    <a:ext uri="{9D8B030D-6E8A-4147-A177-3AD203B41FA5}">
                      <a16:colId xmlns:a16="http://schemas.microsoft.com/office/drawing/2014/main" val="3275194714"/>
                    </a:ext>
                  </a:extLst>
                </a:gridCol>
              </a:tblGrid>
              <a:tr h="532037">
                <a:tc>
                  <a:txBody>
                    <a:bodyPr/>
                    <a:lstStyle/>
                    <a:p>
                      <a:pPr algn="ctr"/>
                      <a:endParaRPr lang="en-US" dirty="0"/>
                    </a:p>
                  </a:txBody>
                  <a:tcPr anchor="ct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1/32</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1/32</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1/8</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39546091"/>
                  </a:ext>
                </a:extLst>
              </a:tr>
              <a:tr h="532037">
                <a:tc>
                  <a:txBody>
                    <a:bodyPr/>
                    <a:lstStyle/>
                    <a:p>
                      <a:pPr algn="ctr"/>
                      <a:endParaRPr lang="en-US" dirty="0"/>
                    </a:p>
                  </a:txBody>
                  <a:tcPr anchor="ct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1/32</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1/32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0</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2995778125"/>
                  </a:ext>
                </a:extLst>
              </a:tr>
              <a:tr h="532037">
                <a:tc>
                  <a:txBody>
                    <a:bodyPr/>
                    <a:lstStyle/>
                    <a:p>
                      <a:pPr algn="ctr"/>
                      <a:endParaRPr lang="en-US" dirty="0"/>
                    </a:p>
                  </a:txBody>
                  <a:tcPr anchor="ct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1/8</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1/32</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1/32</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8156578"/>
                  </a:ext>
                </a:extLst>
              </a:tr>
              <a:tr h="532037">
                <a:tc>
                  <a:txBody>
                    <a:bodyPr/>
                    <a:lstStyle/>
                    <a:p>
                      <a:pPr algn="ctr"/>
                      <a:endParaRPr lang="en-US" dirty="0"/>
                    </a:p>
                  </a:txBody>
                  <a:tcPr anchor="ct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1/32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0</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1/32</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tx1"/>
                          </a:solidFill>
                        </a:rPr>
                        <a:t>1/16</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838250573"/>
                  </a:ext>
                </a:extLst>
              </a:tr>
            </a:tbl>
          </a:graphicData>
        </a:graphic>
      </p:graphicFrame>
      <p:pic>
        <p:nvPicPr>
          <p:cNvPr id="27" name="Picture 26">
            <a:extLst>
              <a:ext uri="{FF2B5EF4-FFF2-40B4-BE49-F238E27FC236}">
                <a16:creationId xmlns:a16="http://schemas.microsoft.com/office/drawing/2014/main" id="{4D05D1D1-D726-43AB-8697-D30357EF9334}"/>
              </a:ext>
            </a:extLst>
          </p:cNvPr>
          <p:cNvPicPr>
            <a:picLocks noChangeAspect="1"/>
          </p:cNvPicPr>
          <p:nvPr/>
        </p:nvPicPr>
        <p:blipFill>
          <a:blip r:embed="rId2"/>
          <a:stretch>
            <a:fillRect/>
          </a:stretch>
        </p:blipFill>
        <p:spPr>
          <a:xfrm>
            <a:off x="6961032" y="2892716"/>
            <a:ext cx="254509" cy="228600"/>
          </a:xfrm>
          <a:prstGeom prst="rect">
            <a:avLst/>
          </a:prstGeom>
        </p:spPr>
      </p:pic>
      <p:pic>
        <p:nvPicPr>
          <p:cNvPr id="28" name="Picture 27">
            <a:extLst>
              <a:ext uri="{FF2B5EF4-FFF2-40B4-BE49-F238E27FC236}">
                <a16:creationId xmlns:a16="http://schemas.microsoft.com/office/drawing/2014/main" id="{B065C388-7F86-44ED-987E-3CEB5421615D}"/>
              </a:ext>
            </a:extLst>
          </p:cNvPr>
          <p:cNvPicPr>
            <a:picLocks noChangeAspect="1"/>
          </p:cNvPicPr>
          <p:nvPr/>
        </p:nvPicPr>
        <p:blipFill>
          <a:blip r:embed="rId3"/>
          <a:stretch>
            <a:fillRect/>
          </a:stretch>
        </p:blipFill>
        <p:spPr>
          <a:xfrm>
            <a:off x="8907819" y="2892716"/>
            <a:ext cx="304801" cy="228600"/>
          </a:xfrm>
          <a:prstGeom prst="rect">
            <a:avLst/>
          </a:prstGeom>
        </p:spPr>
      </p:pic>
      <p:pic>
        <p:nvPicPr>
          <p:cNvPr id="29" name="Picture 28">
            <a:extLst>
              <a:ext uri="{FF2B5EF4-FFF2-40B4-BE49-F238E27FC236}">
                <a16:creationId xmlns:a16="http://schemas.microsoft.com/office/drawing/2014/main" id="{B8BAB7F2-2BC2-44F1-8DF7-E37AA1B67D69}"/>
              </a:ext>
            </a:extLst>
          </p:cNvPr>
          <p:cNvPicPr>
            <a:picLocks noChangeAspect="1"/>
          </p:cNvPicPr>
          <p:nvPr/>
        </p:nvPicPr>
        <p:blipFill>
          <a:blip r:embed="rId4"/>
          <a:stretch>
            <a:fillRect/>
          </a:stretch>
        </p:blipFill>
        <p:spPr>
          <a:xfrm>
            <a:off x="9946123" y="2892716"/>
            <a:ext cx="304801" cy="228600"/>
          </a:xfrm>
          <a:prstGeom prst="rect">
            <a:avLst/>
          </a:prstGeom>
        </p:spPr>
      </p:pic>
      <p:pic>
        <p:nvPicPr>
          <p:cNvPr id="30" name="Picture 29">
            <a:extLst>
              <a:ext uri="{FF2B5EF4-FFF2-40B4-BE49-F238E27FC236}">
                <a16:creationId xmlns:a16="http://schemas.microsoft.com/office/drawing/2014/main" id="{EFE44115-A965-4115-B35C-31F4343D8ABF}"/>
              </a:ext>
            </a:extLst>
          </p:cNvPr>
          <p:cNvPicPr>
            <a:picLocks noChangeAspect="1"/>
          </p:cNvPicPr>
          <p:nvPr/>
        </p:nvPicPr>
        <p:blipFill>
          <a:blip r:embed="rId5"/>
          <a:stretch>
            <a:fillRect/>
          </a:stretch>
        </p:blipFill>
        <p:spPr>
          <a:xfrm>
            <a:off x="7982524" y="2892716"/>
            <a:ext cx="254509" cy="228600"/>
          </a:xfrm>
          <a:prstGeom prst="rect">
            <a:avLst/>
          </a:prstGeom>
        </p:spPr>
      </p:pic>
      <p:pic>
        <p:nvPicPr>
          <p:cNvPr id="7" name="Picture 6">
            <a:extLst>
              <a:ext uri="{FF2B5EF4-FFF2-40B4-BE49-F238E27FC236}">
                <a16:creationId xmlns:a16="http://schemas.microsoft.com/office/drawing/2014/main" id="{3B808D9B-38AC-42AA-8A15-CD388A434A64}"/>
              </a:ext>
            </a:extLst>
          </p:cNvPr>
          <p:cNvPicPr>
            <a:picLocks noChangeAspect="1"/>
          </p:cNvPicPr>
          <p:nvPr/>
        </p:nvPicPr>
        <p:blipFill>
          <a:blip r:embed="rId8"/>
          <a:stretch>
            <a:fillRect/>
          </a:stretch>
        </p:blipFill>
        <p:spPr>
          <a:xfrm>
            <a:off x="1611016" y="5102209"/>
            <a:ext cx="812294" cy="228600"/>
          </a:xfrm>
          <a:prstGeom prst="rect">
            <a:avLst/>
          </a:prstGeom>
        </p:spPr>
      </p:pic>
      <p:pic>
        <p:nvPicPr>
          <p:cNvPr id="8" name="Picture 7">
            <a:extLst>
              <a:ext uri="{FF2B5EF4-FFF2-40B4-BE49-F238E27FC236}">
                <a16:creationId xmlns:a16="http://schemas.microsoft.com/office/drawing/2014/main" id="{D9248A4F-2F52-4585-9031-E7F4C5F34200}"/>
              </a:ext>
            </a:extLst>
          </p:cNvPr>
          <p:cNvPicPr>
            <a:picLocks noChangeAspect="1"/>
          </p:cNvPicPr>
          <p:nvPr/>
        </p:nvPicPr>
        <p:blipFill>
          <a:blip r:embed="rId9"/>
          <a:stretch>
            <a:fillRect/>
          </a:stretch>
        </p:blipFill>
        <p:spPr>
          <a:xfrm>
            <a:off x="1606381" y="6134100"/>
            <a:ext cx="749810" cy="228600"/>
          </a:xfrm>
          <a:prstGeom prst="rect">
            <a:avLst/>
          </a:prstGeom>
        </p:spPr>
      </p:pic>
      <p:pic>
        <p:nvPicPr>
          <p:cNvPr id="31" name="Picture 30">
            <a:extLst>
              <a:ext uri="{FF2B5EF4-FFF2-40B4-BE49-F238E27FC236}">
                <a16:creationId xmlns:a16="http://schemas.microsoft.com/office/drawing/2014/main" id="{8237558A-A394-43BC-85CF-A927649DF534}"/>
              </a:ext>
            </a:extLst>
          </p:cNvPr>
          <p:cNvPicPr>
            <a:picLocks noChangeAspect="1"/>
          </p:cNvPicPr>
          <p:nvPr/>
        </p:nvPicPr>
        <p:blipFill>
          <a:blip r:embed="rId2"/>
          <a:stretch>
            <a:fillRect/>
          </a:stretch>
        </p:blipFill>
        <p:spPr>
          <a:xfrm>
            <a:off x="2896031" y="3950044"/>
            <a:ext cx="254509" cy="228600"/>
          </a:xfrm>
          <a:prstGeom prst="rect">
            <a:avLst/>
          </a:prstGeom>
        </p:spPr>
      </p:pic>
      <p:pic>
        <p:nvPicPr>
          <p:cNvPr id="32" name="Picture 31">
            <a:extLst>
              <a:ext uri="{FF2B5EF4-FFF2-40B4-BE49-F238E27FC236}">
                <a16:creationId xmlns:a16="http://schemas.microsoft.com/office/drawing/2014/main" id="{9FFDE7EC-AF60-4943-B8B6-EE12735E80CE}"/>
              </a:ext>
            </a:extLst>
          </p:cNvPr>
          <p:cNvPicPr>
            <a:picLocks noChangeAspect="1"/>
          </p:cNvPicPr>
          <p:nvPr/>
        </p:nvPicPr>
        <p:blipFill>
          <a:blip r:embed="rId2"/>
          <a:stretch>
            <a:fillRect/>
          </a:stretch>
        </p:blipFill>
        <p:spPr>
          <a:xfrm>
            <a:off x="5953505" y="3950044"/>
            <a:ext cx="254509" cy="228600"/>
          </a:xfrm>
          <a:prstGeom prst="rect">
            <a:avLst/>
          </a:prstGeom>
        </p:spPr>
      </p:pic>
      <p:pic>
        <p:nvPicPr>
          <p:cNvPr id="33" name="Picture 32">
            <a:extLst>
              <a:ext uri="{FF2B5EF4-FFF2-40B4-BE49-F238E27FC236}">
                <a16:creationId xmlns:a16="http://schemas.microsoft.com/office/drawing/2014/main" id="{219653B8-5B7A-49A9-BF52-DD603D9FE98A}"/>
              </a:ext>
            </a:extLst>
          </p:cNvPr>
          <p:cNvPicPr>
            <a:picLocks noChangeAspect="1"/>
          </p:cNvPicPr>
          <p:nvPr/>
        </p:nvPicPr>
        <p:blipFill>
          <a:blip r:embed="rId2"/>
          <a:stretch>
            <a:fillRect/>
          </a:stretch>
        </p:blipFill>
        <p:spPr>
          <a:xfrm>
            <a:off x="6961032" y="3950044"/>
            <a:ext cx="254509" cy="228600"/>
          </a:xfrm>
          <a:prstGeom prst="rect">
            <a:avLst/>
          </a:prstGeom>
        </p:spPr>
      </p:pic>
      <p:pic>
        <p:nvPicPr>
          <p:cNvPr id="34" name="Picture 33">
            <a:extLst>
              <a:ext uri="{FF2B5EF4-FFF2-40B4-BE49-F238E27FC236}">
                <a16:creationId xmlns:a16="http://schemas.microsoft.com/office/drawing/2014/main" id="{D6147A59-8FF8-4D83-9E5A-D226011D8966}"/>
              </a:ext>
            </a:extLst>
          </p:cNvPr>
          <p:cNvPicPr>
            <a:picLocks noChangeAspect="1"/>
          </p:cNvPicPr>
          <p:nvPr/>
        </p:nvPicPr>
        <p:blipFill>
          <a:blip r:embed="rId3"/>
          <a:stretch>
            <a:fillRect/>
          </a:stretch>
        </p:blipFill>
        <p:spPr>
          <a:xfrm>
            <a:off x="4842819" y="3950044"/>
            <a:ext cx="304801" cy="228600"/>
          </a:xfrm>
          <a:prstGeom prst="rect">
            <a:avLst/>
          </a:prstGeom>
        </p:spPr>
      </p:pic>
      <p:pic>
        <p:nvPicPr>
          <p:cNvPr id="35" name="Picture 34">
            <a:extLst>
              <a:ext uri="{FF2B5EF4-FFF2-40B4-BE49-F238E27FC236}">
                <a16:creationId xmlns:a16="http://schemas.microsoft.com/office/drawing/2014/main" id="{1717529E-9E06-4875-A579-10B2C54755C2}"/>
              </a:ext>
            </a:extLst>
          </p:cNvPr>
          <p:cNvPicPr>
            <a:picLocks noChangeAspect="1"/>
          </p:cNvPicPr>
          <p:nvPr/>
        </p:nvPicPr>
        <p:blipFill>
          <a:blip r:embed="rId3"/>
          <a:stretch>
            <a:fillRect/>
          </a:stretch>
        </p:blipFill>
        <p:spPr>
          <a:xfrm>
            <a:off x="7982524" y="3950044"/>
            <a:ext cx="304801" cy="228600"/>
          </a:xfrm>
          <a:prstGeom prst="rect">
            <a:avLst/>
          </a:prstGeom>
        </p:spPr>
      </p:pic>
      <p:pic>
        <p:nvPicPr>
          <p:cNvPr id="36" name="Picture 35">
            <a:extLst>
              <a:ext uri="{FF2B5EF4-FFF2-40B4-BE49-F238E27FC236}">
                <a16:creationId xmlns:a16="http://schemas.microsoft.com/office/drawing/2014/main" id="{99603273-C129-4331-9C64-FF00A3938C47}"/>
              </a:ext>
            </a:extLst>
          </p:cNvPr>
          <p:cNvPicPr>
            <a:picLocks noChangeAspect="1"/>
          </p:cNvPicPr>
          <p:nvPr/>
        </p:nvPicPr>
        <p:blipFill>
          <a:blip r:embed="rId3"/>
          <a:stretch>
            <a:fillRect/>
          </a:stretch>
        </p:blipFill>
        <p:spPr>
          <a:xfrm>
            <a:off x="8909577" y="3950044"/>
            <a:ext cx="304801" cy="228600"/>
          </a:xfrm>
          <a:prstGeom prst="rect">
            <a:avLst/>
          </a:prstGeom>
        </p:spPr>
      </p:pic>
      <p:pic>
        <p:nvPicPr>
          <p:cNvPr id="9" name="Picture 8">
            <a:extLst>
              <a:ext uri="{FF2B5EF4-FFF2-40B4-BE49-F238E27FC236}">
                <a16:creationId xmlns:a16="http://schemas.microsoft.com/office/drawing/2014/main" id="{F71965D3-CE4C-4D17-98EE-7B5C735349C6}"/>
              </a:ext>
            </a:extLst>
          </p:cNvPr>
          <p:cNvPicPr>
            <a:picLocks noChangeAspect="1"/>
          </p:cNvPicPr>
          <p:nvPr/>
        </p:nvPicPr>
        <p:blipFill>
          <a:blip r:embed="rId10"/>
          <a:stretch>
            <a:fillRect/>
          </a:stretch>
        </p:blipFill>
        <p:spPr>
          <a:xfrm>
            <a:off x="10744364" y="5123266"/>
            <a:ext cx="1002794" cy="559309"/>
          </a:xfrm>
          <a:prstGeom prst="rect">
            <a:avLst/>
          </a:prstGeom>
        </p:spPr>
      </p:pic>
    </p:spTree>
    <p:extLst>
      <p:ext uri="{BB962C8B-B14F-4D97-AF65-F5344CB8AC3E}">
        <p14:creationId xmlns:p14="http://schemas.microsoft.com/office/powerpoint/2010/main" val="298024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7752-9B32-40DC-9F60-2ADB4CAA4CB9}"/>
              </a:ext>
            </a:extLst>
          </p:cNvPr>
          <p:cNvSpPr>
            <a:spLocks noGrp="1"/>
          </p:cNvSpPr>
          <p:nvPr>
            <p:ph type="title"/>
          </p:nvPr>
        </p:nvSpPr>
        <p:spPr/>
        <p:txBody>
          <a:bodyPr/>
          <a:lstStyle/>
          <a:p>
            <a:r>
              <a:rPr lang="en-US" dirty="0"/>
              <a:t>What happens when Eve starts to eavesdrop?</a:t>
            </a:r>
          </a:p>
        </p:txBody>
      </p:sp>
      <p:pic>
        <p:nvPicPr>
          <p:cNvPr id="13" name="Picture 12">
            <a:extLst>
              <a:ext uri="{FF2B5EF4-FFF2-40B4-BE49-F238E27FC236}">
                <a16:creationId xmlns:a16="http://schemas.microsoft.com/office/drawing/2014/main" id="{ED2627C1-124F-4F98-8008-C4903C7AF7FB}"/>
              </a:ext>
            </a:extLst>
          </p:cNvPr>
          <p:cNvPicPr>
            <a:picLocks noChangeAspect="1"/>
          </p:cNvPicPr>
          <p:nvPr/>
        </p:nvPicPr>
        <p:blipFill>
          <a:blip r:embed="rId2"/>
          <a:stretch>
            <a:fillRect/>
          </a:stretch>
        </p:blipFill>
        <p:spPr>
          <a:xfrm>
            <a:off x="2896032" y="2892716"/>
            <a:ext cx="254509" cy="228600"/>
          </a:xfrm>
          <a:prstGeom prst="rect">
            <a:avLst/>
          </a:prstGeom>
        </p:spPr>
      </p:pic>
      <p:pic>
        <p:nvPicPr>
          <p:cNvPr id="5" name="Picture 4">
            <a:extLst>
              <a:ext uri="{FF2B5EF4-FFF2-40B4-BE49-F238E27FC236}">
                <a16:creationId xmlns:a16="http://schemas.microsoft.com/office/drawing/2014/main" id="{3F9505E5-4B41-48FE-ADF3-4674841B991B}"/>
              </a:ext>
            </a:extLst>
          </p:cNvPr>
          <p:cNvPicPr>
            <a:picLocks noChangeAspect="1"/>
          </p:cNvPicPr>
          <p:nvPr/>
        </p:nvPicPr>
        <p:blipFill>
          <a:blip r:embed="rId3"/>
          <a:stretch>
            <a:fillRect/>
          </a:stretch>
        </p:blipFill>
        <p:spPr>
          <a:xfrm>
            <a:off x="4842819" y="2892716"/>
            <a:ext cx="304801" cy="228600"/>
          </a:xfrm>
          <a:prstGeom prst="rect">
            <a:avLst/>
          </a:prstGeom>
        </p:spPr>
      </p:pic>
      <p:pic>
        <p:nvPicPr>
          <p:cNvPr id="14" name="Picture 13">
            <a:extLst>
              <a:ext uri="{FF2B5EF4-FFF2-40B4-BE49-F238E27FC236}">
                <a16:creationId xmlns:a16="http://schemas.microsoft.com/office/drawing/2014/main" id="{6CA24B0C-2114-4D71-89B7-1BA07E8206AE}"/>
              </a:ext>
            </a:extLst>
          </p:cNvPr>
          <p:cNvPicPr>
            <a:picLocks noChangeAspect="1"/>
          </p:cNvPicPr>
          <p:nvPr/>
        </p:nvPicPr>
        <p:blipFill>
          <a:blip r:embed="rId4"/>
          <a:stretch>
            <a:fillRect/>
          </a:stretch>
        </p:blipFill>
        <p:spPr>
          <a:xfrm>
            <a:off x="5881123" y="2892716"/>
            <a:ext cx="304801" cy="228600"/>
          </a:xfrm>
          <a:prstGeom prst="rect">
            <a:avLst/>
          </a:prstGeom>
        </p:spPr>
      </p:pic>
      <p:pic>
        <p:nvPicPr>
          <p:cNvPr id="15" name="Picture 14">
            <a:extLst>
              <a:ext uri="{FF2B5EF4-FFF2-40B4-BE49-F238E27FC236}">
                <a16:creationId xmlns:a16="http://schemas.microsoft.com/office/drawing/2014/main" id="{9C63533F-0462-40FD-8669-33CAA7A79F8A}"/>
              </a:ext>
            </a:extLst>
          </p:cNvPr>
          <p:cNvPicPr>
            <a:picLocks noChangeAspect="1"/>
          </p:cNvPicPr>
          <p:nvPr/>
        </p:nvPicPr>
        <p:blipFill>
          <a:blip r:embed="rId5"/>
          <a:stretch>
            <a:fillRect/>
          </a:stretch>
        </p:blipFill>
        <p:spPr>
          <a:xfrm>
            <a:off x="3917524" y="2892716"/>
            <a:ext cx="254509" cy="228600"/>
          </a:xfrm>
          <a:prstGeom prst="rect">
            <a:avLst/>
          </a:prstGeom>
        </p:spPr>
      </p:pic>
      <p:pic>
        <p:nvPicPr>
          <p:cNvPr id="16" name="Picture 15">
            <a:extLst>
              <a:ext uri="{FF2B5EF4-FFF2-40B4-BE49-F238E27FC236}">
                <a16:creationId xmlns:a16="http://schemas.microsoft.com/office/drawing/2014/main" id="{9859E396-89D4-45AA-AAB3-0ACE0C353F90}"/>
              </a:ext>
            </a:extLst>
          </p:cNvPr>
          <p:cNvPicPr>
            <a:picLocks noChangeAspect="1"/>
          </p:cNvPicPr>
          <p:nvPr/>
        </p:nvPicPr>
        <p:blipFill>
          <a:blip r:embed="rId6"/>
          <a:stretch>
            <a:fillRect/>
          </a:stretch>
        </p:blipFill>
        <p:spPr>
          <a:xfrm>
            <a:off x="4233218" y="2354580"/>
            <a:ext cx="762002" cy="228600"/>
          </a:xfrm>
          <a:prstGeom prst="rect">
            <a:avLst/>
          </a:prstGeom>
        </p:spPr>
      </p:pic>
      <p:pic>
        <p:nvPicPr>
          <p:cNvPr id="17" name="Picture 16">
            <a:extLst>
              <a:ext uri="{FF2B5EF4-FFF2-40B4-BE49-F238E27FC236}">
                <a16:creationId xmlns:a16="http://schemas.microsoft.com/office/drawing/2014/main" id="{084FF3FB-0A57-4CFC-8724-AD8A65B2CC15}"/>
              </a:ext>
            </a:extLst>
          </p:cNvPr>
          <p:cNvPicPr>
            <a:picLocks noChangeAspect="1"/>
          </p:cNvPicPr>
          <p:nvPr/>
        </p:nvPicPr>
        <p:blipFill>
          <a:blip r:embed="rId7"/>
          <a:stretch>
            <a:fillRect/>
          </a:stretch>
        </p:blipFill>
        <p:spPr>
          <a:xfrm>
            <a:off x="8203808" y="2354580"/>
            <a:ext cx="800102" cy="228600"/>
          </a:xfrm>
          <a:prstGeom prst="rect">
            <a:avLst/>
          </a:prstGeom>
        </p:spPr>
      </p:pic>
      <p:sp>
        <p:nvSpPr>
          <p:cNvPr id="19" name="TextBox 18">
            <a:extLst>
              <a:ext uri="{FF2B5EF4-FFF2-40B4-BE49-F238E27FC236}">
                <a16:creationId xmlns:a16="http://schemas.microsoft.com/office/drawing/2014/main" id="{D42135A9-B8BA-48E4-B6E5-132B53E0ED84}"/>
              </a:ext>
            </a:extLst>
          </p:cNvPr>
          <p:cNvSpPr txBox="1"/>
          <p:nvPr/>
        </p:nvSpPr>
        <p:spPr>
          <a:xfrm>
            <a:off x="6193730" y="1791404"/>
            <a:ext cx="676788" cy="369332"/>
          </a:xfrm>
          <a:prstGeom prst="rect">
            <a:avLst/>
          </a:prstGeom>
          <a:noFill/>
        </p:spPr>
        <p:txBody>
          <a:bodyPr wrap="none" rtlCol="0">
            <a:spAutoFit/>
          </a:bodyPr>
          <a:lstStyle/>
          <a:p>
            <a:r>
              <a:rPr lang="en-US" dirty="0"/>
              <a:t>Alice</a:t>
            </a:r>
          </a:p>
        </p:txBody>
      </p:sp>
      <p:sp>
        <p:nvSpPr>
          <p:cNvPr id="20" name="TextBox 19">
            <a:extLst>
              <a:ext uri="{FF2B5EF4-FFF2-40B4-BE49-F238E27FC236}">
                <a16:creationId xmlns:a16="http://schemas.microsoft.com/office/drawing/2014/main" id="{C8F6AAE1-212C-4DB8-AE9A-BABB9AAB7C52}"/>
              </a:ext>
            </a:extLst>
          </p:cNvPr>
          <p:cNvSpPr txBox="1"/>
          <p:nvPr/>
        </p:nvSpPr>
        <p:spPr>
          <a:xfrm rot="16200000">
            <a:off x="990513" y="3329825"/>
            <a:ext cx="537006" cy="369332"/>
          </a:xfrm>
          <a:prstGeom prst="rect">
            <a:avLst/>
          </a:prstGeom>
          <a:noFill/>
        </p:spPr>
        <p:txBody>
          <a:bodyPr wrap="none" rtlCol="0">
            <a:spAutoFit/>
          </a:bodyPr>
          <a:lstStyle/>
          <a:p>
            <a:r>
              <a:rPr lang="en-US" dirty="0"/>
              <a:t>Eve</a:t>
            </a:r>
          </a:p>
        </p:txBody>
      </p:sp>
      <p:pic>
        <p:nvPicPr>
          <p:cNvPr id="22" name="Picture 21">
            <a:extLst>
              <a:ext uri="{FF2B5EF4-FFF2-40B4-BE49-F238E27FC236}">
                <a16:creationId xmlns:a16="http://schemas.microsoft.com/office/drawing/2014/main" id="{CA32BBF3-222A-4036-B1EA-CABAA44FE433}"/>
              </a:ext>
            </a:extLst>
          </p:cNvPr>
          <p:cNvPicPr>
            <a:picLocks noChangeAspect="1"/>
          </p:cNvPicPr>
          <p:nvPr/>
        </p:nvPicPr>
        <p:blipFill>
          <a:blip r:embed="rId2"/>
          <a:stretch>
            <a:fillRect/>
          </a:stretch>
        </p:blipFill>
        <p:spPr>
          <a:xfrm>
            <a:off x="1889909" y="5646814"/>
            <a:ext cx="254509" cy="228600"/>
          </a:xfrm>
          <a:prstGeom prst="rect">
            <a:avLst/>
          </a:prstGeom>
        </p:spPr>
      </p:pic>
      <p:pic>
        <p:nvPicPr>
          <p:cNvPr id="23" name="Picture 22">
            <a:extLst>
              <a:ext uri="{FF2B5EF4-FFF2-40B4-BE49-F238E27FC236}">
                <a16:creationId xmlns:a16="http://schemas.microsoft.com/office/drawing/2014/main" id="{F9509A73-0BD8-423A-9495-C937D1CA1390}"/>
              </a:ext>
            </a:extLst>
          </p:cNvPr>
          <p:cNvPicPr>
            <a:picLocks noChangeAspect="1"/>
          </p:cNvPicPr>
          <p:nvPr/>
        </p:nvPicPr>
        <p:blipFill>
          <a:blip r:embed="rId3"/>
          <a:stretch>
            <a:fillRect/>
          </a:stretch>
        </p:blipFill>
        <p:spPr>
          <a:xfrm>
            <a:off x="1864764" y="4574810"/>
            <a:ext cx="304801" cy="228600"/>
          </a:xfrm>
          <a:prstGeom prst="rect">
            <a:avLst/>
          </a:prstGeom>
        </p:spPr>
      </p:pic>
      <p:sp>
        <p:nvSpPr>
          <p:cNvPr id="18" name="TextBox 17">
            <a:extLst>
              <a:ext uri="{FF2B5EF4-FFF2-40B4-BE49-F238E27FC236}">
                <a16:creationId xmlns:a16="http://schemas.microsoft.com/office/drawing/2014/main" id="{70CB9B66-165A-4472-8C52-1F5F14162C45}"/>
              </a:ext>
            </a:extLst>
          </p:cNvPr>
          <p:cNvSpPr txBox="1"/>
          <p:nvPr/>
        </p:nvSpPr>
        <p:spPr>
          <a:xfrm rot="16200000">
            <a:off x="975925" y="5247167"/>
            <a:ext cx="566181" cy="369332"/>
          </a:xfrm>
          <a:prstGeom prst="rect">
            <a:avLst/>
          </a:prstGeom>
          <a:noFill/>
        </p:spPr>
        <p:txBody>
          <a:bodyPr wrap="none" rtlCol="0">
            <a:spAutoFit/>
          </a:bodyPr>
          <a:lstStyle/>
          <a:p>
            <a:r>
              <a:rPr lang="en-US" dirty="0"/>
              <a:t>Bob</a:t>
            </a:r>
          </a:p>
        </p:txBody>
      </p:sp>
      <p:graphicFrame>
        <p:nvGraphicFramePr>
          <p:cNvPr id="6" name="Table 5">
            <a:extLst>
              <a:ext uri="{FF2B5EF4-FFF2-40B4-BE49-F238E27FC236}">
                <a16:creationId xmlns:a16="http://schemas.microsoft.com/office/drawing/2014/main" id="{CC472201-3115-458F-BBEF-06DF447C4B08}"/>
              </a:ext>
            </a:extLst>
          </p:cNvPr>
          <p:cNvGraphicFramePr>
            <a:graphicFrameLocks noGrp="1"/>
          </p:cNvGraphicFramePr>
          <p:nvPr/>
        </p:nvGraphicFramePr>
        <p:xfrm>
          <a:off x="1512332" y="2206311"/>
          <a:ext cx="9073287" cy="2128148"/>
        </p:xfrm>
        <a:graphic>
          <a:graphicData uri="http://schemas.openxmlformats.org/drawingml/2006/table">
            <a:tbl>
              <a:tblPr firstRow="1" bandRow="1">
                <a:tableStyleId>{5940675A-B579-460E-94D1-54222C63F5DA}</a:tableStyleId>
              </a:tblPr>
              <a:tblGrid>
                <a:gridCol w="1008143">
                  <a:extLst>
                    <a:ext uri="{9D8B030D-6E8A-4147-A177-3AD203B41FA5}">
                      <a16:colId xmlns:a16="http://schemas.microsoft.com/office/drawing/2014/main" val="134820708"/>
                    </a:ext>
                  </a:extLst>
                </a:gridCol>
                <a:gridCol w="1008143">
                  <a:extLst>
                    <a:ext uri="{9D8B030D-6E8A-4147-A177-3AD203B41FA5}">
                      <a16:colId xmlns:a16="http://schemas.microsoft.com/office/drawing/2014/main" val="3460502266"/>
                    </a:ext>
                  </a:extLst>
                </a:gridCol>
                <a:gridCol w="1008143">
                  <a:extLst>
                    <a:ext uri="{9D8B030D-6E8A-4147-A177-3AD203B41FA5}">
                      <a16:colId xmlns:a16="http://schemas.microsoft.com/office/drawing/2014/main" val="2298555019"/>
                    </a:ext>
                  </a:extLst>
                </a:gridCol>
                <a:gridCol w="1008143">
                  <a:extLst>
                    <a:ext uri="{9D8B030D-6E8A-4147-A177-3AD203B41FA5}">
                      <a16:colId xmlns:a16="http://schemas.microsoft.com/office/drawing/2014/main" val="3550517409"/>
                    </a:ext>
                  </a:extLst>
                </a:gridCol>
                <a:gridCol w="1008143">
                  <a:extLst>
                    <a:ext uri="{9D8B030D-6E8A-4147-A177-3AD203B41FA5}">
                      <a16:colId xmlns:a16="http://schemas.microsoft.com/office/drawing/2014/main" val="59230348"/>
                    </a:ext>
                  </a:extLst>
                </a:gridCol>
                <a:gridCol w="1008143">
                  <a:extLst>
                    <a:ext uri="{9D8B030D-6E8A-4147-A177-3AD203B41FA5}">
                      <a16:colId xmlns:a16="http://schemas.microsoft.com/office/drawing/2014/main" val="443861937"/>
                    </a:ext>
                  </a:extLst>
                </a:gridCol>
                <a:gridCol w="1008143">
                  <a:extLst>
                    <a:ext uri="{9D8B030D-6E8A-4147-A177-3AD203B41FA5}">
                      <a16:colId xmlns:a16="http://schemas.microsoft.com/office/drawing/2014/main" val="1485051970"/>
                    </a:ext>
                  </a:extLst>
                </a:gridCol>
                <a:gridCol w="1008143">
                  <a:extLst>
                    <a:ext uri="{9D8B030D-6E8A-4147-A177-3AD203B41FA5}">
                      <a16:colId xmlns:a16="http://schemas.microsoft.com/office/drawing/2014/main" val="3113982440"/>
                    </a:ext>
                  </a:extLst>
                </a:gridCol>
                <a:gridCol w="1008143">
                  <a:extLst>
                    <a:ext uri="{9D8B030D-6E8A-4147-A177-3AD203B41FA5}">
                      <a16:colId xmlns:a16="http://schemas.microsoft.com/office/drawing/2014/main" val="3275194714"/>
                    </a:ext>
                  </a:extLst>
                </a:gridCol>
              </a:tblGrid>
              <a:tr h="532037">
                <a:tc>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39546091"/>
                  </a:ext>
                </a:extLst>
              </a:tr>
              <a:tr h="532037">
                <a:tc>
                  <a:txBody>
                    <a:bodyPr/>
                    <a:lstStyle/>
                    <a:p>
                      <a:pPr algn="ctr"/>
                      <a:r>
                        <a:rPr lang="en-US" dirty="0"/>
                        <a:t>M</a:t>
                      </a:r>
                    </a:p>
                  </a:txBody>
                  <a:tcPr anchor="ct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95778125"/>
                  </a:ext>
                </a:extLst>
              </a:tr>
              <a:tr h="532037">
                <a:tc>
                  <a:txBody>
                    <a:bodyPr/>
                    <a:lstStyle/>
                    <a:p>
                      <a:pPr algn="ctr"/>
                      <a:r>
                        <a:rPr lang="en-US" dirty="0"/>
                        <a:t>bit</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rgbClr val="C00000"/>
                          </a:solidFill>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0</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rgbClr val="C00000"/>
                          </a:solidFill>
                        </a:rPr>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1</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solidFill>
                            <a:schemeClr val="accent5">
                              <a:lumMod val="75000"/>
                            </a:schemeClr>
                          </a:solidFill>
                        </a:rPr>
                        <a:t>1</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8156578"/>
                  </a:ext>
                </a:extLst>
              </a:tr>
              <a:tr h="532037">
                <a:tc>
                  <a:txBody>
                    <a:bodyPr/>
                    <a:lstStyle/>
                    <a:p>
                      <a:pPr algn="ctr"/>
                      <a:r>
                        <a:rPr lang="en-US" dirty="0"/>
                        <a:t>P</a:t>
                      </a:r>
                    </a:p>
                  </a:txBody>
                  <a:tcPr anchor="ct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838250573"/>
                  </a:ext>
                </a:extLst>
              </a:tr>
            </a:tbl>
          </a:graphicData>
        </a:graphic>
      </p:graphicFrame>
      <p:graphicFrame>
        <p:nvGraphicFramePr>
          <p:cNvPr id="26" name="Table 25">
            <a:extLst>
              <a:ext uri="{FF2B5EF4-FFF2-40B4-BE49-F238E27FC236}">
                <a16:creationId xmlns:a16="http://schemas.microsoft.com/office/drawing/2014/main" id="{504F2CEF-A5C9-49CE-BA3A-7F465C322012}"/>
              </a:ext>
            </a:extLst>
          </p:cNvPr>
          <p:cNvGraphicFramePr>
            <a:graphicFrameLocks noGrp="1"/>
          </p:cNvGraphicFramePr>
          <p:nvPr>
            <p:extLst>
              <p:ext uri="{D42A27DB-BD31-4B8C-83A1-F6EECF244321}">
                <p14:modId xmlns:p14="http://schemas.microsoft.com/office/powerpoint/2010/main" val="407518296"/>
              </p:ext>
            </p:extLst>
          </p:nvPr>
        </p:nvGraphicFramePr>
        <p:xfrm>
          <a:off x="1512332" y="4392667"/>
          <a:ext cx="9073287" cy="2128148"/>
        </p:xfrm>
        <a:graphic>
          <a:graphicData uri="http://schemas.openxmlformats.org/drawingml/2006/table">
            <a:tbl>
              <a:tblPr firstRow="1" bandRow="1">
                <a:tableStyleId>{5940675A-B579-460E-94D1-54222C63F5DA}</a:tableStyleId>
              </a:tblPr>
              <a:tblGrid>
                <a:gridCol w="1008143">
                  <a:extLst>
                    <a:ext uri="{9D8B030D-6E8A-4147-A177-3AD203B41FA5}">
                      <a16:colId xmlns:a16="http://schemas.microsoft.com/office/drawing/2014/main" val="134820708"/>
                    </a:ext>
                  </a:extLst>
                </a:gridCol>
                <a:gridCol w="1008143">
                  <a:extLst>
                    <a:ext uri="{9D8B030D-6E8A-4147-A177-3AD203B41FA5}">
                      <a16:colId xmlns:a16="http://schemas.microsoft.com/office/drawing/2014/main" val="3460502266"/>
                    </a:ext>
                  </a:extLst>
                </a:gridCol>
                <a:gridCol w="1008143">
                  <a:extLst>
                    <a:ext uri="{9D8B030D-6E8A-4147-A177-3AD203B41FA5}">
                      <a16:colId xmlns:a16="http://schemas.microsoft.com/office/drawing/2014/main" val="2298555019"/>
                    </a:ext>
                  </a:extLst>
                </a:gridCol>
                <a:gridCol w="1008143">
                  <a:extLst>
                    <a:ext uri="{9D8B030D-6E8A-4147-A177-3AD203B41FA5}">
                      <a16:colId xmlns:a16="http://schemas.microsoft.com/office/drawing/2014/main" val="3550517409"/>
                    </a:ext>
                  </a:extLst>
                </a:gridCol>
                <a:gridCol w="1008143">
                  <a:extLst>
                    <a:ext uri="{9D8B030D-6E8A-4147-A177-3AD203B41FA5}">
                      <a16:colId xmlns:a16="http://schemas.microsoft.com/office/drawing/2014/main" val="59230348"/>
                    </a:ext>
                  </a:extLst>
                </a:gridCol>
                <a:gridCol w="1008143">
                  <a:extLst>
                    <a:ext uri="{9D8B030D-6E8A-4147-A177-3AD203B41FA5}">
                      <a16:colId xmlns:a16="http://schemas.microsoft.com/office/drawing/2014/main" val="443861937"/>
                    </a:ext>
                  </a:extLst>
                </a:gridCol>
                <a:gridCol w="1008143">
                  <a:extLst>
                    <a:ext uri="{9D8B030D-6E8A-4147-A177-3AD203B41FA5}">
                      <a16:colId xmlns:a16="http://schemas.microsoft.com/office/drawing/2014/main" val="1485051970"/>
                    </a:ext>
                  </a:extLst>
                </a:gridCol>
                <a:gridCol w="1008143">
                  <a:extLst>
                    <a:ext uri="{9D8B030D-6E8A-4147-A177-3AD203B41FA5}">
                      <a16:colId xmlns:a16="http://schemas.microsoft.com/office/drawing/2014/main" val="3113982440"/>
                    </a:ext>
                  </a:extLst>
                </a:gridCol>
                <a:gridCol w="1008143">
                  <a:extLst>
                    <a:ext uri="{9D8B030D-6E8A-4147-A177-3AD203B41FA5}">
                      <a16:colId xmlns:a16="http://schemas.microsoft.com/office/drawing/2014/main" val="3275194714"/>
                    </a:ext>
                  </a:extLst>
                </a:gridCol>
              </a:tblGrid>
              <a:tr h="532037">
                <a:tc>
                  <a:txBody>
                    <a:bodyPr/>
                    <a:lstStyle/>
                    <a:p>
                      <a:pPr algn="ctr"/>
                      <a:endParaRPr lang="en-US" dirty="0"/>
                    </a:p>
                  </a:txBody>
                  <a:tcPr anchor="ctr">
                    <a:lnB w="12700" cap="flat" cmpd="sng" algn="ctr">
                      <a:solidFill>
                        <a:schemeClr val="bg1"/>
                      </a:solidFill>
                      <a:prstDash val="solid"/>
                      <a:round/>
                      <a:headEnd type="none" w="med" len="med"/>
                      <a:tailEnd type="none" w="med" len="med"/>
                    </a:lnB>
                  </a:tcPr>
                </a:tc>
                <a:tc>
                  <a:txBody>
                    <a:bodyPr/>
                    <a:lstStyle/>
                    <a:p>
                      <a:pPr algn="ctr"/>
                      <a:r>
                        <a:rPr lang="en-US" dirty="0"/>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1/32</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t>1/32</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1/16</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t>1/8</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39546091"/>
                  </a:ext>
                </a:extLst>
              </a:tr>
              <a:tr h="532037">
                <a:tc>
                  <a:txBody>
                    <a:bodyPr/>
                    <a:lstStyle/>
                    <a:p>
                      <a:pPr algn="ctr"/>
                      <a:endParaRPr lang="en-US" dirty="0"/>
                    </a:p>
                  </a:txBody>
                  <a:tcPr anchor="ct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accent5">
                              <a:lumMod val="75000"/>
                            </a:schemeClr>
                          </a:solidFill>
                        </a:rPr>
                        <a:t>1/16</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accent5">
                              <a:lumMod val="75000"/>
                            </a:schemeClr>
                          </a:solidFill>
                        </a:rPr>
                        <a:t>1/32</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rgbClr val="C00000"/>
                          </a:solidFill>
                        </a:rPr>
                        <a:t>1/32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0</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2995778125"/>
                  </a:ext>
                </a:extLst>
              </a:tr>
              <a:tr h="532037">
                <a:tc>
                  <a:txBody>
                    <a:bodyPr/>
                    <a:lstStyle/>
                    <a:p>
                      <a:pPr algn="ctr"/>
                      <a:endParaRPr lang="en-US" dirty="0"/>
                    </a:p>
                  </a:txBody>
                  <a:tcPr anchor="ctr">
                    <a:lnB w="12700" cap="flat" cmpd="sng" algn="ctr">
                      <a:solidFill>
                        <a:schemeClr val="bg1"/>
                      </a:solidFill>
                      <a:prstDash val="solid"/>
                      <a:round/>
                      <a:headEnd type="none" w="med" len="med"/>
                      <a:tailEnd type="none" w="med" len="med"/>
                    </a:lnB>
                  </a:tcPr>
                </a:tc>
                <a:tc>
                  <a:txBody>
                    <a:bodyPr/>
                    <a:lstStyle/>
                    <a:p>
                      <a:pPr algn="ctr"/>
                      <a:r>
                        <a:rPr lang="en-US" dirty="0"/>
                        <a:t>1/8</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t>1/32</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1/16</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1/32</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a:txBody>
                    <a:bodyPr/>
                    <a:lstStyle/>
                    <a:p>
                      <a:pPr algn="ctr"/>
                      <a:r>
                        <a:rPr lang="en-US" dirty="0"/>
                        <a:t>1/16</a:t>
                      </a:r>
                    </a:p>
                  </a:txBody>
                  <a:tcPr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48156578"/>
                  </a:ext>
                </a:extLst>
              </a:tr>
              <a:tr h="532037">
                <a:tc>
                  <a:txBody>
                    <a:bodyPr/>
                    <a:lstStyle/>
                    <a:p>
                      <a:pPr algn="ctr"/>
                      <a:endParaRPr lang="en-US" dirty="0"/>
                    </a:p>
                  </a:txBody>
                  <a:tcPr anchor="ct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rgbClr val="C00000"/>
                          </a:solidFill>
                        </a:rPr>
                        <a:t>1/32</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0</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0</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accent5">
                              <a:lumMod val="75000"/>
                            </a:schemeClr>
                          </a:solidFill>
                        </a:rPr>
                        <a:t>1/32</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solidFill>
                            <a:schemeClr val="accent5">
                              <a:lumMod val="75000"/>
                            </a:schemeClr>
                          </a:solidFill>
                        </a:rPr>
                        <a:t>1/16</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algn="ctr"/>
                      <a:r>
                        <a:rPr lang="en-US" dirty="0"/>
                        <a:t>-</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838250573"/>
                  </a:ext>
                </a:extLst>
              </a:tr>
            </a:tbl>
          </a:graphicData>
        </a:graphic>
      </p:graphicFrame>
      <p:pic>
        <p:nvPicPr>
          <p:cNvPr id="27" name="Picture 26">
            <a:extLst>
              <a:ext uri="{FF2B5EF4-FFF2-40B4-BE49-F238E27FC236}">
                <a16:creationId xmlns:a16="http://schemas.microsoft.com/office/drawing/2014/main" id="{4D05D1D1-D726-43AB-8697-D30357EF9334}"/>
              </a:ext>
            </a:extLst>
          </p:cNvPr>
          <p:cNvPicPr>
            <a:picLocks noChangeAspect="1"/>
          </p:cNvPicPr>
          <p:nvPr/>
        </p:nvPicPr>
        <p:blipFill>
          <a:blip r:embed="rId2"/>
          <a:stretch>
            <a:fillRect/>
          </a:stretch>
        </p:blipFill>
        <p:spPr>
          <a:xfrm>
            <a:off x="6961032" y="2892716"/>
            <a:ext cx="254509" cy="228600"/>
          </a:xfrm>
          <a:prstGeom prst="rect">
            <a:avLst/>
          </a:prstGeom>
        </p:spPr>
      </p:pic>
      <p:pic>
        <p:nvPicPr>
          <p:cNvPr id="28" name="Picture 27">
            <a:extLst>
              <a:ext uri="{FF2B5EF4-FFF2-40B4-BE49-F238E27FC236}">
                <a16:creationId xmlns:a16="http://schemas.microsoft.com/office/drawing/2014/main" id="{B065C388-7F86-44ED-987E-3CEB5421615D}"/>
              </a:ext>
            </a:extLst>
          </p:cNvPr>
          <p:cNvPicPr>
            <a:picLocks noChangeAspect="1"/>
          </p:cNvPicPr>
          <p:nvPr/>
        </p:nvPicPr>
        <p:blipFill>
          <a:blip r:embed="rId3"/>
          <a:stretch>
            <a:fillRect/>
          </a:stretch>
        </p:blipFill>
        <p:spPr>
          <a:xfrm>
            <a:off x="8907819" y="2892716"/>
            <a:ext cx="304801" cy="228600"/>
          </a:xfrm>
          <a:prstGeom prst="rect">
            <a:avLst/>
          </a:prstGeom>
        </p:spPr>
      </p:pic>
      <p:pic>
        <p:nvPicPr>
          <p:cNvPr id="29" name="Picture 28">
            <a:extLst>
              <a:ext uri="{FF2B5EF4-FFF2-40B4-BE49-F238E27FC236}">
                <a16:creationId xmlns:a16="http://schemas.microsoft.com/office/drawing/2014/main" id="{B8BAB7F2-2BC2-44F1-8DF7-E37AA1B67D69}"/>
              </a:ext>
            </a:extLst>
          </p:cNvPr>
          <p:cNvPicPr>
            <a:picLocks noChangeAspect="1"/>
          </p:cNvPicPr>
          <p:nvPr/>
        </p:nvPicPr>
        <p:blipFill>
          <a:blip r:embed="rId4"/>
          <a:stretch>
            <a:fillRect/>
          </a:stretch>
        </p:blipFill>
        <p:spPr>
          <a:xfrm>
            <a:off x="9946123" y="2892716"/>
            <a:ext cx="304801" cy="228600"/>
          </a:xfrm>
          <a:prstGeom prst="rect">
            <a:avLst/>
          </a:prstGeom>
        </p:spPr>
      </p:pic>
      <p:pic>
        <p:nvPicPr>
          <p:cNvPr id="30" name="Picture 29">
            <a:extLst>
              <a:ext uri="{FF2B5EF4-FFF2-40B4-BE49-F238E27FC236}">
                <a16:creationId xmlns:a16="http://schemas.microsoft.com/office/drawing/2014/main" id="{EFE44115-A965-4115-B35C-31F4343D8ABF}"/>
              </a:ext>
            </a:extLst>
          </p:cNvPr>
          <p:cNvPicPr>
            <a:picLocks noChangeAspect="1"/>
          </p:cNvPicPr>
          <p:nvPr/>
        </p:nvPicPr>
        <p:blipFill>
          <a:blip r:embed="rId5"/>
          <a:stretch>
            <a:fillRect/>
          </a:stretch>
        </p:blipFill>
        <p:spPr>
          <a:xfrm>
            <a:off x="7982524" y="2892716"/>
            <a:ext cx="254509" cy="228600"/>
          </a:xfrm>
          <a:prstGeom prst="rect">
            <a:avLst/>
          </a:prstGeom>
        </p:spPr>
      </p:pic>
      <p:pic>
        <p:nvPicPr>
          <p:cNvPr id="7" name="Picture 6">
            <a:extLst>
              <a:ext uri="{FF2B5EF4-FFF2-40B4-BE49-F238E27FC236}">
                <a16:creationId xmlns:a16="http://schemas.microsoft.com/office/drawing/2014/main" id="{3B808D9B-38AC-42AA-8A15-CD388A434A64}"/>
              </a:ext>
            </a:extLst>
          </p:cNvPr>
          <p:cNvPicPr>
            <a:picLocks noChangeAspect="1"/>
          </p:cNvPicPr>
          <p:nvPr/>
        </p:nvPicPr>
        <p:blipFill>
          <a:blip r:embed="rId8"/>
          <a:stretch>
            <a:fillRect/>
          </a:stretch>
        </p:blipFill>
        <p:spPr>
          <a:xfrm>
            <a:off x="1611016" y="5102209"/>
            <a:ext cx="812294" cy="228600"/>
          </a:xfrm>
          <a:prstGeom prst="rect">
            <a:avLst/>
          </a:prstGeom>
        </p:spPr>
      </p:pic>
      <p:pic>
        <p:nvPicPr>
          <p:cNvPr id="8" name="Picture 7">
            <a:extLst>
              <a:ext uri="{FF2B5EF4-FFF2-40B4-BE49-F238E27FC236}">
                <a16:creationId xmlns:a16="http://schemas.microsoft.com/office/drawing/2014/main" id="{D9248A4F-2F52-4585-9031-E7F4C5F34200}"/>
              </a:ext>
            </a:extLst>
          </p:cNvPr>
          <p:cNvPicPr>
            <a:picLocks noChangeAspect="1"/>
          </p:cNvPicPr>
          <p:nvPr/>
        </p:nvPicPr>
        <p:blipFill>
          <a:blip r:embed="rId9"/>
          <a:stretch>
            <a:fillRect/>
          </a:stretch>
        </p:blipFill>
        <p:spPr>
          <a:xfrm>
            <a:off x="1606381" y="6134100"/>
            <a:ext cx="749810" cy="228600"/>
          </a:xfrm>
          <a:prstGeom prst="rect">
            <a:avLst/>
          </a:prstGeom>
        </p:spPr>
      </p:pic>
      <p:pic>
        <p:nvPicPr>
          <p:cNvPr id="31" name="Picture 30">
            <a:extLst>
              <a:ext uri="{FF2B5EF4-FFF2-40B4-BE49-F238E27FC236}">
                <a16:creationId xmlns:a16="http://schemas.microsoft.com/office/drawing/2014/main" id="{8237558A-A394-43BC-85CF-A927649DF534}"/>
              </a:ext>
            </a:extLst>
          </p:cNvPr>
          <p:cNvPicPr>
            <a:picLocks noChangeAspect="1"/>
          </p:cNvPicPr>
          <p:nvPr/>
        </p:nvPicPr>
        <p:blipFill>
          <a:blip r:embed="rId2"/>
          <a:stretch>
            <a:fillRect/>
          </a:stretch>
        </p:blipFill>
        <p:spPr>
          <a:xfrm>
            <a:off x="2896031" y="3950044"/>
            <a:ext cx="254509" cy="228600"/>
          </a:xfrm>
          <a:prstGeom prst="rect">
            <a:avLst/>
          </a:prstGeom>
        </p:spPr>
      </p:pic>
      <p:pic>
        <p:nvPicPr>
          <p:cNvPr id="32" name="Picture 31">
            <a:extLst>
              <a:ext uri="{FF2B5EF4-FFF2-40B4-BE49-F238E27FC236}">
                <a16:creationId xmlns:a16="http://schemas.microsoft.com/office/drawing/2014/main" id="{9FFDE7EC-AF60-4943-B8B6-EE12735E80CE}"/>
              </a:ext>
            </a:extLst>
          </p:cNvPr>
          <p:cNvPicPr>
            <a:picLocks noChangeAspect="1"/>
          </p:cNvPicPr>
          <p:nvPr/>
        </p:nvPicPr>
        <p:blipFill>
          <a:blip r:embed="rId2"/>
          <a:stretch>
            <a:fillRect/>
          </a:stretch>
        </p:blipFill>
        <p:spPr>
          <a:xfrm>
            <a:off x="5953505" y="3950044"/>
            <a:ext cx="254509" cy="228600"/>
          </a:xfrm>
          <a:prstGeom prst="rect">
            <a:avLst/>
          </a:prstGeom>
        </p:spPr>
      </p:pic>
      <p:pic>
        <p:nvPicPr>
          <p:cNvPr id="33" name="Picture 32">
            <a:extLst>
              <a:ext uri="{FF2B5EF4-FFF2-40B4-BE49-F238E27FC236}">
                <a16:creationId xmlns:a16="http://schemas.microsoft.com/office/drawing/2014/main" id="{219653B8-5B7A-49A9-BF52-DD603D9FE98A}"/>
              </a:ext>
            </a:extLst>
          </p:cNvPr>
          <p:cNvPicPr>
            <a:picLocks noChangeAspect="1"/>
          </p:cNvPicPr>
          <p:nvPr/>
        </p:nvPicPr>
        <p:blipFill>
          <a:blip r:embed="rId2"/>
          <a:stretch>
            <a:fillRect/>
          </a:stretch>
        </p:blipFill>
        <p:spPr>
          <a:xfrm>
            <a:off x="6961032" y="3950044"/>
            <a:ext cx="254509" cy="228600"/>
          </a:xfrm>
          <a:prstGeom prst="rect">
            <a:avLst/>
          </a:prstGeom>
        </p:spPr>
      </p:pic>
      <p:pic>
        <p:nvPicPr>
          <p:cNvPr id="34" name="Picture 33">
            <a:extLst>
              <a:ext uri="{FF2B5EF4-FFF2-40B4-BE49-F238E27FC236}">
                <a16:creationId xmlns:a16="http://schemas.microsoft.com/office/drawing/2014/main" id="{D6147A59-8FF8-4D83-9E5A-D226011D8966}"/>
              </a:ext>
            </a:extLst>
          </p:cNvPr>
          <p:cNvPicPr>
            <a:picLocks noChangeAspect="1"/>
          </p:cNvPicPr>
          <p:nvPr/>
        </p:nvPicPr>
        <p:blipFill>
          <a:blip r:embed="rId3"/>
          <a:stretch>
            <a:fillRect/>
          </a:stretch>
        </p:blipFill>
        <p:spPr>
          <a:xfrm>
            <a:off x="4842819" y="3950044"/>
            <a:ext cx="304801" cy="228600"/>
          </a:xfrm>
          <a:prstGeom prst="rect">
            <a:avLst/>
          </a:prstGeom>
        </p:spPr>
      </p:pic>
      <p:pic>
        <p:nvPicPr>
          <p:cNvPr id="35" name="Picture 34">
            <a:extLst>
              <a:ext uri="{FF2B5EF4-FFF2-40B4-BE49-F238E27FC236}">
                <a16:creationId xmlns:a16="http://schemas.microsoft.com/office/drawing/2014/main" id="{1717529E-9E06-4875-A579-10B2C54755C2}"/>
              </a:ext>
            </a:extLst>
          </p:cNvPr>
          <p:cNvPicPr>
            <a:picLocks noChangeAspect="1"/>
          </p:cNvPicPr>
          <p:nvPr/>
        </p:nvPicPr>
        <p:blipFill>
          <a:blip r:embed="rId3"/>
          <a:stretch>
            <a:fillRect/>
          </a:stretch>
        </p:blipFill>
        <p:spPr>
          <a:xfrm>
            <a:off x="7982524" y="3950044"/>
            <a:ext cx="304801" cy="228600"/>
          </a:xfrm>
          <a:prstGeom prst="rect">
            <a:avLst/>
          </a:prstGeom>
        </p:spPr>
      </p:pic>
      <p:pic>
        <p:nvPicPr>
          <p:cNvPr id="36" name="Picture 35">
            <a:extLst>
              <a:ext uri="{FF2B5EF4-FFF2-40B4-BE49-F238E27FC236}">
                <a16:creationId xmlns:a16="http://schemas.microsoft.com/office/drawing/2014/main" id="{99603273-C129-4331-9C64-FF00A3938C47}"/>
              </a:ext>
            </a:extLst>
          </p:cNvPr>
          <p:cNvPicPr>
            <a:picLocks noChangeAspect="1"/>
          </p:cNvPicPr>
          <p:nvPr/>
        </p:nvPicPr>
        <p:blipFill>
          <a:blip r:embed="rId3"/>
          <a:stretch>
            <a:fillRect/>
          </a:stretch>
        </p:blipFill>
        <p:spPr>
          <a:xfrm>
            <a:off x="8909577" y="3950044"/>
            <a:ext cx="304801" cy="228600"/>
          </a:xfrm>
          <a:prstGeom prst="rect">
            <a:avLst/>
          </a:prstGeom>
        </p:spPr>
      </p:pic>
      <p:pic>
        <p:nvPicPr>
          <p:cNvPr id="4" name="Picture 3">
            <a:extLst>
              <a:ext uri="{FF2B5EF4-FFF2-40B4-BE49-F238E27FC236}">
                <a16:creationId xmlns:a16="http://schemas.microsoft.com/office/drawing/2014/main" id="{7BAC8FAC-65A2-4105-97A8-8A1CE4A99D6C}"/>
              </a:ext>
            </a:extLst>
          </p:cNvPr>
          <p:cNvPicPr>
            <a:picLocks noChangeAspect="1"/>
          </p:cNvPicPr>
          <p:nvPr/>
        </p:nvPicPr>
        <p:blipFill>
          <a:blip r:embed="rId10"/>
          <a:stretch>
            <a:fillRect/>
          </a:stretch>
        </p:blipFill>
        <p:spPr>
          <a:xfrm>
            <a:off x="10708311" y="3784689"/>
            <a:ext cx="1054610" cy="559309"/>
          </a:xfrm>
          <a:prstGeom prst="rect">
            <a:avLst/>
          </a:prstGeom>
        </p:spPr>
      </p:pic>
      <p:pic>
        <p:nvPicPr>
          <p:cNvPr id="9" name="Picture 8">
            <a:extLst>
              <a:ext uri="{FF2B5EF4-FFF2-40B4-BE49-F238E27FC236}">
                <a16:creationId xmlns:a16="http://schemas.microsoft.com/office/drawing/2014/main" id="{90DEC1D2-066E-462C-A0F2-65DCE1E41B05}"/>
              </a:ext>
            </a:extLst>
          </p:cNvPr>
          <p:cNvPicPr>
            <a:picLocks noChangeAspect="1"/>
          </p:cNvPicPr>
          <p:nvPr/>
        </p:nvPicPr>
        <p:blipFill>
          <a:blip r:embed="rId11"/>
          <a:stretch>
            <a:fillRect/>
          </a:stretch>
        </p:blipFill>
        <p:spPr>
          <a:xfrm>
            <a:off x="10679668" y="4611081"/>
            <a:ext cx="1155194" cy="559309"/>
          </a:xfrm>
          <a:prstGeom prst="rect">
            <a:avLst/>
          </a:prstGeom>
        </p:spPr>
      </p:pic>
      <p:pic>
        <p:nvPicPr>
          <p:cNvPr id="10" name="Picture 9">
            <a:extLst>
              <a:ext uri="{FF2B5EF4-FFF2-40B4-BE49-F238E27FC236}">
                <a16:creationId xmlns:a16="http://schemas.microsoft.com/office/drawing/2014/main" id="{0642A5C9-8183-4289-9699-021D5FF45E61}"/>
              </a:ext>
            </a:extLst>
          </p:cNvPr>
          <p:cNvPicPr>
            <a:picLocks noChangeAspect="1"/>
          </p:cNvPicPr>
          <p:nvPr/>
        </p:nvPicPr>
        <p:blipFill>
          <a:blip r:embed="rId12"/>
          <a:stretch>
            <a:fillRect/>
          </a:stretch>
        </p:blipFill>
        <p:spPr>
          <a:xfrm>
            <a:off x="10776808" y="5746241"/>
            <a:ext cx="952502" cy="559309"/>
          </a:xfrm>
          <a:prstGeom prst="rect">
            <a:avLst/>
          </a:prstGeom>
        </p:spPr>
      </p:pic>
    </p:spTree>
    <p:extLst>
      <p:ext uri="{BB962C8B-B14F-4D97-AF65-F5344CB8AC3E}">
        <p14:creationId xmlns:p14="http://schemas.microsoft.com/office/powerpoint/2010/main" val="101948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07752-9B32-40DC-9F60-2ADB4CAA4CB9}"/>
              </a:ext>
            </a:extLst>
          </p:cNvPr>
          <p:cNvSpPr>
            <a:spLocks noGrp="1"/>
          </p:cNvSpPr>
          <p:nvPr>
            <p:ph type="title"/>
          </p:nvPr>
        </p:nvSpPr>
        <p:spPr/>
        <p:txBody>
          <a:bodyPr/>
          <a:lstStyle/>
          <a:p>
            <a:r>
              <a:rPr lang="en-US" dirty="0"/>
              <a:t>B92 Quantum Key Distribution</a:t>
            </a:r>
          </a:p>
        </p:txBody>
      </p:sp>
      <p:sp>
        <p:nvSpPr>
          <p:cNvPr id="3" name="Content Placeholder 2">
            <a:extLst>
              <a:ext uri="{FF2B5EF4-FFF2-40B4-BE49-F238E27FC236}">
                <a16:creationId xmlns:a16="http://schemas.microsoft.com/office/drawing/2014/main" id="{F4D9D8CF-2A42-453E-8D4D-BFBEDC86B2DB}"/>
              </a:ext>
            </a:extLst>
          </p:cNvPr>
          <p:cNvSpPr>
            <a:spLocks noGrp="1"/>
          </p:cNvSpPr>
          <p:nvPr>
            <p:ph idx="1"/>
          </p:nvPr>
        </p:nvSpPr>
        <p:spPr>
          <a:xfrm>
            <a:off x="1143000" y="1797908"/>
            <a:ext cx="10216978" cy="3400168"/>
          </a:xfrm>
        </p:spPr>
        <p:txBody>
          <a:bodyPr>
            <a:normAutofit/>
          </a:bodyPr>
          <a:lstStyle/>
          <a:p>
            <a:r>
              <a:rPr lang="en-US" dirty="0"/>
              <a:t>Allows secure key generation based on QM</a:t>
            </a:r>
          </a:p>
          <a:p>
            <a:r>
              <a:rPr lang="en-US" dirty="0"/>
              <a:t>Eavesdropping efficiently detectable</a:t>
            </a:r>
          </a:p>
          <a:p>
            <a:r>
              <a:rPr lang="en-US" dirty="0"/>
              <a:t>This setup is rather fragile</a:t>
            </a:r>
          </a:p>
          <a:p>
            <a:r>
              <a:rPr lang="en-US" dirty="0"/>
              <a:t>There are different quantum cryptographic protocols using different resources and allowing different strengths of control and tampering detection</a:t>
            </a:r>
          </a:p>
          <a:p>
            <a:endParaRPr lang="en-US" dirty="0"/>
          </a:p>
          <a:p>
            <a:r>
              <a:rPr lang="en-US" dirty="0">
                <a:solidFill>
                  <a:schemeClr val="accent5">
                    <a:lumMod val="75000"/>
                  </a:schemeClr>
                </a:solidFill>
              </a:rPr>
              <a:t>QM can help us crack current cryptographic protocols but on the other hand offers us novel cryptographic procedures</a:t>
            </a:r>
          </a:p>
        </p:txBody>
      </p:sp>
    </p:spTree>
    <p:extLst>
      <p:ext uri="{BB962C8B-B14F-4D97-AF65-F5344CB8AC3E}">
        <p14:creationId xmlns:p14="http://schemas.microsoft.com/office/powerpoint/2010/main" val="918863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QI?</a:t>
            </a:r>
          </a:p>
        </p:txBody>
      </p:sp>
      <p:sp>
        <p:nvSpPr>
          <p:cNvPr id="3" name="Content Placeholder 2"/>
          <p:cNvSpPr>
            <a:spLocks noGrp="1"/>
          </p:cNvSpPr>
          <p:nvPr>
            <p:ph idx="1"/>
          </p:nvPr>
        </p:nvSpPr>
        <p:spPr/>
        <p:txBody>
          <a:bodyPr/>
          <a:lstStyle/>
          <a:p>
            <a:r>
              <a:rPr lang="en-US" dirty="0"/>
              <a:t>Field of Classical information processing is highly successful</a:t>
            </a:r>
          </a:p>
          <a:p>
            <a:endParaRPr lang="en-US" dirty="0"/>
          </a:p>
        </p:txBody>
      </p:sp>
      <p:pic>
        <p:nvPicPr>
          <p:cNvPr id="7" name="Picture 6" descr="memory512gb2018.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322" y="3548110"/>
            <a:ext cx="2156185" cy="2156185"/>
          </a:xfrm>
          <a:prstGeom prst="rect">
            <a:avLst/>
          </a:prstGeom>
        </p:spPr>
      </p:pic>
      <p:pic>
        <p:nvPicPr>
          <p:cNvPr id="8" name="Picture 7" descr="memory5mb19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8728" y="2756447"/>
            <a:ext cx="2613451" cy="3471378"/>
          </a:xfrm>
          <a:prstGeom prst="rect">
            <a:avLst/>
          </a:prstGeom>
        </p:spPr>
      </p:pic>
      <p:sp>
        <p:nvSpPr>
          <p:cNvPr id="9" name="TextBox 8"/>
          <p:cNvSpPr txBox="1"/>
          <p:nvPr/>
        </p:nvSpPr>
        <p:spPr>
          <a:xfrm>
            <a:off x="5390122" y="2811550"/>
            <a:ext cx="710451" cy="923330"/>
          </a:xfrm>
          <a:prstGeom prst="rect">
            <a:avLst/>
          </a:prstGeom>
          <a:noFill/>
        </p:spPr>
        <p:txBody>
          <a:bodyPr wrap="none" rtlCol="0">
            <a:spAutoFit/>
          </a:bodyPr>
          <a:lstStyle/>
          <a:p>
            <a:r>
              <a:rPr lang="en-US" dirty="0"/>
              <a:t>1956</a:t>
            </a:r>
          </a:p>
          <a:p>
            <a:r>
              <a:rPr lang="en-US" dirty="0"/>
              <a:t>5 MB</a:t>
            </a:r>
          </a:p>
          <a:p>
            <a:r>
              <a:rPr lang="en-US" dirty="0"/>
              <a:t>&gt; 1 t</a:t>
            </a:r>
          </a:p>
        </p:txBody>
      </p:sp>
      <p:sp>
        <p:nvSpPr>
          <p:cNvPr id="10" name="TextBox 9"/>
          <p:cNvSpPr txBox="1"/>
          <p:nvPr/>
        </p:nvSpPr>
        <p:spPr>
          <a:xfrm>
            <a:off x="5834645" y="4747830"/>
            <a:ext cx="2660369" cy="923330"/>
          </a:xfrm>
          <a:prstGeom prst="rect">
            <a:avLst/>
          </a:prstGeom>
          <a:noFill/>
        </p:spPr>
        <p:txBody>
          <a:bodyPr wrap="none" rtlCol="0">
            <a:spAutoFit/>
          </a:bodyPr>
          <a:lstStyle/>
          <a:p>
            <a:pPr algn="r"/>
            <a:r>
              <a:rPr lang="en-US" dirty="0"/>
              <a:t>2018</a:t>
            </a:r>
          </a:p>
          <a:p>
            <a:pPr algn="r"/>
            <a:r>
              <a:rPr lang="en-US" dirty="0"/>
              <a:t>512 GB</a:t>
            </a:r>
          </a:p>
          <a:p>
            <a:pPr algn="r"/>
            <a:r>
              <a:rPr lang="en-US" dirty="0"/>
              <a:t>2 g</a:t>
            </a:r>
          </a:p>
        </p:txBody>
      </p:sp>
    </p:spTree>
    <p:extLst>
      <p:ext uri="{BB962C8B-B14F-4D97-AF65-F5344CB8AC3E}">
        <p14:creationId xmlns:p14="http://schemas.microsoft.com/office/powerpoint/2010/main" val="3644613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QI?</a:t>
            </a:r>
          </a:p>
        </p:txBody>
      </p:sp>
      <p:sp>
        <p:nvSpPr>
          <p:cNvPr id="3" name="Content Placeholder 2"/>
          <p:cNvSpPr>
            <a:spLocks noGrp="1"/>
          </p:cNvSpPr>
          <p:nvPr>
            <p:ph idx="1"/>
          </p:nvPr>
        </p:nvSpPr>
        <p:spPr/>
        <p:txBody>
          <a:bodyPr/>
          <a:lstStyle/>
          <a:p>
            <a:r>
              <a:rPr lang="en-US" dirty="0"/>
              <a:t>Field of Classical information processing is highly successful</a:t>
            </a:r>
          </a:p>
          <a:p>
            <a:pPr lvl="1"/>
            <a:r>
              <a:rPr lang="en-US" dirty="0"/>
              <a:t>Device independence and universality (NOT + AND)</a:t>
            </a:r>
          </a:p>
          <a:p>
            <a:pPr lvl="1"/>
            <a:r>
              <a:rPr lang="en-US" dirty="0"/>
              <a:t>Basic unit: 1 bit</a:t>
            </a:r>
          </a:p>
          <a:p>
            <a:r>
              <a:rPr lang="en-US" dirty="0"/>
              <a:t>Classical computation is fast and reliable, though there are difficult tasks that can hinder our progress (material science, medicine) but can also help us (communication and cryptography)</a:t>
            </a:r>
          </a:p>
          <a:p>
            <a:r>
              <a:rPr lang="en-US" dirty="0"/>
              <a:t>Can quantum mechanics be helpful?</a:t>
            </a:r>
          </a:p>
          <a:p>
            <a:endParaRPr lang="en-US" dirty="0"/>
          </a:p>
        </p:txBody>
      </p:sp>
      <p:pic>
        <p:nvPicPr>
          <p:cNvPr id="4" name="Obrázo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8467" y="4568406"/>
            <a:ext cx="6283568" cy="28799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BlokTextu 5"/>
          <p:cNvSpPr txBox="1"/>
          <p:nvPr/>
        </p:nvSpPr>
        <p:spPr>
          <a:xfrm rot="21252514">
            <a:off x="7269485" y="4079637"/>
            <a:ext cx="4474011" cy="276999"/>
          </a:xfrm>
          <a:prstGeom prst="rect">
            <a:avLst/>
          </a:prstGeom>
          <a:noFill/>
        </p:spPr>
        <p:txBody>
          <a:bodyPr wrap="square" rtlCol="0">
            <a:spAutoFit/>
          </a:bodyPr>
          <a:lstStyle/>
          <a:p>
            <a:r>
              <a:rPr lang="en-US" sz="1200" dirty="0"/>
              <a:t>R. Feynman, Int. J. Theoretical Phys., Vol. 21, Nos. 6/7, 1982</a:t>
            </a:r>
          </a:p>
        </p:txBody>
      </p:sp>
    </p:spTree>
    <p:extLst>
      <p:ext uri="{BB962C8B-B14F-4D97-AF65-F5344CB8AC3E}">
        <p14:creationId xmlns:p14="http://schemas.microsoft.com/office/powerpoint/2010/main" val="385972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AC34F7-34A8-4BB7-BB2A-9F5F3AA13C1D}"/>
              </a:ext>
            </a:extLst>
          </p:cNvPr>
          <p:cNvSpPr>
            <a:spLocks noGrp="1"/>
          </p:cNvSpPr>
          <p:nvPr>
            <p:ph type="title"/>
          </p:nvPr>
        </p:nvSpPr>
        <p:spPr/>
        <p:txBody>
          <a:bodyPr/>
          <a:lstStyle/>
          <a:p>
            <a:r>
              <a:rPr lang="en-US" dirty="0"/>
              <a:t>One qubit</a:t>
            </a:r>
          </a:p>
        </p:txBody>
      </p:sp>
      <p:sp>
        <p:nvSpPr>
          <p:cNvPr id="5" name="Text Placeholder 4">
            <a:extLst>
              <a:ext uri="{FF2B5EF4-FFF2-40B4-BE49-F238E27FC236}">
                <a16:creationId xmlns:a16="http://schemas.microsoft.com/office/drawing/2014/main" id="{D1354192-1366-4E15-B6C7-2AF22ACD924A}"/>
              </a:ext>
            </a:extLst>
          </p:cNvPr>
          <p:cNvSpPr>
            <a:spLocks noGrp="1"/>
          </p:cNvSpPr>
          <p:nvPr>
            <p:ph type="body" idx="1"/>
          </p:nvPr>
        </p:nvSpPr>
        <p:spPr/>
        <p:txBody>
          <a:bodyPr/>
          <a:lstStyle/>
          <a:p>
            <a:r>
              <a:rPr lang="en-US" dirty="0"/>
              <a:t>Is it better than a bit?</a:t>
            </a:r>
          </a:p>
        </p:txBody>
      </p:sp>
    </p:spTree>
    <p:extLst>
      <p:ext uri="{BB962C8B-B14F-4D97-AF65-F5344CB8AC3E}">
        <p14:creationId xmlns:p14="http://schemas.microsoft.com/office/powerpoint/2010/main" val="350588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do             ?</a:t>
            </a:r>
          </a:p>
        </p:txBody>
      </p:sp>
      <p:sp>
        <p:nvSpPr>
          <p:cNvPr id="3" name="Content Placeholder 2"/>
          <p:cNvSpPr>
            <a:spLocks noGrp="1"/>
          </p:cNvSpPr>
          <p:nvPr>
            <p:ph idx="1"/>
          </p:nvPr>
        </p:nvSpPr>
        <p:spPr/>
        <p:txBody>
          <a:bodyPr/>
          <a:lstStyle/>
          <a:p>
            <a:r>
              <a:rPr lang="en-US" dirty="0"/>
              <a:t>         :</a:t>
            </a:r>
          </a:p>
          <a:p>
            <a:endParaRPr lang="en-US" dirty="0"/>
          </a:p>
          <a:p>
            <a:pPr marL="45720" indent="0">
              <a:buNone/>
            </a:pPr>
            <a:endParaRPr lang="en-US" dirty="0"/>
          </a:p>
          <a:p>
            <a:r>
              <a:rPr lang="en-US" dirty="0"/>
              <a:t>            :</a:t>
            </a:r>
          </a:p>
          <a:p>
            <a:endParaRPr lang="en-US" dirty="0"/>
          </a:p>
          <a:p>
            <a:endParaRPr lang="en-US" dirty="0"/>
          </a:p>
          <a:p>
            <a:r>
              <a:rPr lang="en-US" dirty="0"/>
              <a:t>Classically clearly impossible. What about probabilistically?</a:t>
            </a:r>
          </a:p>
        </p:txBody>
      </p:sp>
      <p:pic>
        <p:nvPicPr>
          <p:cNvPr id="4" name="Picture 3">
            <a:extLst>
              <a:ext uri="{FF2B5EF4-FFF2-40B4-BE49-F238E27FC236}">
                <a16:creationId xmlns:a16="http://schemas.microsoft.com/office/drawing/2014/main" id="{0E842B75-BCC8-46A3-A4CB-14FD311ECD90}"/>
              </a:ext>
            </a:extLst>
          </p:cNvPr>
          <p:cNvPicPr>
            <a:picLocks noChangeAspect="1"/>
          </p:cNvPicPr>
          <p:nvPr/>
        </p:nvPicPr>
        <p:blipFill>
          <a:blip r:embed="rId2"/>
          <a:stretch>
            <a:fillRect/>
          </a:stretch>
        </p:blipFill>
        <p:spPr>
          <a:xfrm>
            <a:off x="1487608" y="2161119"/>
            <a:ext cx="533401" cy="190500"/>
          </a:xfrm>
          <a:prstGeom prst="rect">
            <a:avLst/>
          </a:prstGeom>
        </p:spPr>
      </p:pic>
      <p:pic>
        <p:nvPicPr>
          <p:cNvPr id="5" name="Picture 4">
            <a:extLst>
              <a:ext uri="{FF2B5EF4-FFF2-40B4-BE49-F238E27FC236}">
                <a16:creationId xmlns:a16="http://schemas.microsoft.com/office/drawing/2014/main" id="{B310466C-1FB7-468F-B7D3-8CE853C01D31}"/>
              </a:ext>
            </a:extLst>
          </p:cNvPr>
          <p:cNvPicPr>
            <a:picLocks noChangeAspect="1"/>
          </p:cNvPicPr>
          <p:nvPr/>
        </p:nvPicPr>
        <p:blipFill>
          <a:blip r:embed="rId3"/>
          <a:stretch>
            <a:fillRect/>
          </a:stretch>
        </p:blipFill>
        <p:spPr>
          <a:xfrm>
            <a:off x="1487608" y="3530259"/>
            <a:ext cx="736093" cy="266701"/>
          </a:xfrm>
          <a:prstGeom prst="rect">
            <a:avLst/>
          </a:prstGeom>
        </p:spPr>
      </p:pic>
      <p:pic>
        <p:nvPicPr>
          <p:cNvPr id="6" name="Picture 5">
            <a:extLst>
              <a:ext uri="{FF2B5EF4-FFF2-40B4-BE49-F238E27FC236}">
                <a16:creationId xmlns:a16="http://schemas.microsoft.com/office/drawing/2014/main" id="{0ECCE07D-BADE-445C-9BE9-D94724DFB9E4}"/>
              </a:ext>
            </a:extLst>
          </p:cNvPr>
          <p:cNvPicPr>
            <a:picLocks noChangeAspect="1"/>
          </p:cNvPicPr>
          <p:nvPr/>
        </p:nvPicPr>
        <p:blipFill>
          <a:blip r:embed="rId4"/>
          <a:stretch>
            <a:fillRect/>
          </a:stretch>
        </p:blipFill>
        <p:spPr>
          <a:xfrm>
            <a:off x="4106994" y="963413"/>
            <a:ext cx="1473711" cy="533401"/>
          </a:xfrm>
          <a:prstGeom prst="rect">
            <a:avLst/>
          </a:prstGeom>
        </p:spPr>
      </p:pic>
      <p:pic>
        <p:nvPicPr>
          <p:cNvPr id="12" name="Picture 11">
            <a:extLst>
              <a:ext uri="{FF2B5EF4-FFF2-40B4-BE49-F238E27FC236}">
                <a16:creationId xmlns:a16="http://schemas.microsoft.com/office/drawing/2014/main" id="{17948676-0C58-4A39-8F5F-FDFC195D8713}"/>
              </a:ext>
            </a:extLst>
          </p:cNvPr>
          <p:cNvPicPr>
            <a:picLocks noChangeAspect="1"/>
          </p:cNvPicPr>
          <p:nvPr/>
        </p:nvPicPr>
        <p:blipFill>
          <a:blip r:embed="rId5"/>
          <a:stretch>
            <a:fillRect/>
          </a:stretch>
        </p:blipFill>
        <p:spPr>
          <a:xfrm>
            <a:off x="2568309" y="3663609"/>
            <a:ext cx="2123921" cy="1136618"/>
          </a:xfrm>
          <a:prstGeom prst="rect">
            <a:avLst/>
          </a:prstGeom>
        </p:spPr>
      </p:pic>
      <p:pic>
        <p:nvPicPr>
          <p:cNvPr id="14" name="Picture 13">
            <a:extLst>
              <a:ext uri="{FF2B5EF4-FFF2-40B4-BE49-F238E27FC236}">
                <a16:creationId xmlns:a16="http://schemas.microsoft.com/office/drawing/2014/main" id="{2D797EEA-DFD7-40CE-8788-B92FA361C813}"/>
              </a:ext>
            </a:extLst>
          </p:cNvPr>
          <p:cNvPicPr>
            <a:picLocks noChangeAspect="1"/>
          </p:cNvPicPr>
          <p:nvPr/>
        </p:nvPicPr>
        <p:blipFill>
          <a:blip r:embed="rId6"/>
          <a:stretch>
            <a:fillRect/>
          </a:stretch>
        </p:blipFill>
        <p:spPr>
          <a:xfrm>
            <a:off x="2565593" y="2057773"/>
            <a:ext cx="2123921" cy="1136618"/>
          </a:xfrm>
          <a:prstGeom prst="rect">
            <a:avLst/>
          </a:prstGeom>
        </p:spPr>
      </p:pic>
      <p:pic>
        <p:nvPicPr>
          <p:cNvPr id="16" name="Picture 15">
            <a:extLst>
              <a:ext uri="{FF2B5EF4-FFF2-40B4-BE49-F238E27FC236}">
                <a16:creationId xmlns:a16="http://schemas.microsoft.com/office/drawing/2014/main" id="{5F1F8EC9-F8C8-4CF8-82DC-BFDCF3F62FD9}"/>
              </a:ext>
            </a:extLst>
          </p:cNvPr>
          <p:cNvPicPr>
            <a:picLocks noChangeAspect="1"/>
          </p:cNvPicPr>
          <p:nvPr/>
        </p:nvPicPr>
        <p:blipFill>
          <a:blip r:embed="rId7"/>
          <a:stretch>
            <a:fillRect/>
          </a:stretch>
        </p:blipFill>
        <p:spPr>
          <a:xfrm>
            <a:off x="4189852" y="3663609"/>
            <a:ext cx="4619604" cy="1136618"/>
          </a:xfrm>
          <a:prstGeom prst="rect">
            <a:avLst/>
          </a:prstGeom>
        </p:spPr>
      </p:pic>
      <p:sp>
        <p:nvSpPr>
          <p:cNvPr id="10" name="BlokTextu 3">
            <a:extLst>
              <a:ext uri="{FF2B5EF4-FFF2-40B4-BE49-F238E27FC236}">
                <a16:creationId xmlns:a16="http://schemas.microsoft.com/office/drawing/2014/main" id="{98B3DE98-AA4C-4464-86BF-37BAEF3DBEB3}"/>
              </a:ext>
            </a:extLst>
          </p:cNvPr>
          <p:cNvSpPr txBox="1"/>
          <p:nvPr/>
        </p:nvSpPr>
        <p:spPr>
          <a:xfrm>
            <a:off x="2095865" y="5985164"/>
            <a:ext cx="9782175" cy="523220"/>
          </a:xfrm>
          <a:prstGeom prst="rect">
            <a:avLst/>
          </a:prstGeom>
          <a:noFill/>
        </p:spPr>
        <p:txBody>
          <a:bodyPr wrap="square" rtlCol="0">
            <a:spAutoFit/>
          </a:bodyPr>
          <a:lstStyle/>
          <a:p>
            <a:r>
              <a:rPr lang="en-US" sz="1400" dirty="0"/>
              <a:t>D. Deutsch, A. </a:t>
            </a:r>
            <a:r>
              <a:rPr lang="en-US" sz="1400" dirty="0" err="1"/>
              <a:t>Ekert</a:t>
            </a:r>
            <a:r>
              <a:rPr lang="en-US" sz="1400" dirty="0"/>
              <a:t>, R. </a:t>
            </a:r>
            <a:r>
              <a:rPr lang="en-US" sz="1400" dirty="0" err="1"/>
              <a:t>Lupacchini</a:t>
            </a:r>
            <a:r>
              <a:rPr lang="en-US" sz="1400" dirty="0"/>
              <a:t> - Machines, Logic and Quantum Physics, The Bulletin of Symbolic Logic</a:t>
            </a:r>
          </a:p>
          <a:p>
            <a:r>
              <a:rPr lang="en-US" sz="1400" dirty="0"/>
              <a:t>Vol. 6, No. 3 (Sep., 2000), pp. 265-283; </a:t>
            </a:r>
            <a:r>
              <a:rPr lang="en-US" sz="1400" dirty="0" err="1"/>
              <a:t>arXiv:math</a:t>
            </a:r>
            <a:r>
              <a:rPr lang="en-US" sz="1400" dirty="0"/>
              <a:t>/9911150 [</a:t>
            </a:r>
            <a:r>
              <a:rPr lang="en-US" sz="1400" dirty="0" err="1"/>
              <a:t>math.HO</a:t>
            </a:r>
            <a:r>
              <a:rPr lang="en-US" sz="1400" dirty="0"/>
              <a:t>]</a:t>
            </a:r>
          </a:p>
        </p:txBody>
      </p:sp>
      <p:pic>
        <p:nvPicPr>
          <p:cNvPr id="8" name="Picture 7">
            <a:extLst>
              <a:ext uri="{FF2B5EF4-FFF2-40B4-BE49-F238E27FC236}">
                <a16:creationId xmlns:a16="http://schemas.microsoft.com/office/drawing/2014/main" id="{43AC1A64-B868-4693-A534-607C8634F1A9}"/>
              </a:ext>
            </a:extLst>
          </p:cNvPr>
          <p:cNvPicPr>
            <a:picLocks noChangeAspect="1"/>
          </p:cNvPicPr>
          <p:nvPr/>
        </p:nvPicPr>
        <p:blipFill>
          <a:blip r:embed="rId8"/>
          <a:stretch>
            <a:fillRect/>
          </a:stretch>
        </p:blipFill>
        <p:spPr>
          <a:xfrm>
            <a:off x="6278397" y="2530832"/>
            <a:ext cx="1574295" cy="190500"/>
          </a:xfrm>
          <a:prstGeom prst="rect">
            <a:avLst/>
          </a:prstGeom>
        </p:spPr>
      </p:pic>
    </p:spTree>
    <p:extLst>
      <p:ext uri="{BB962C8B-B14F-4D97-AF65-F5344CB8AC3E}">
        <p14:creationId xmlns:p14="http://schemas.microsoft.com/office/powerpoint/2010/main" val="40544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Basis">
  <a:themeElements>
    <a:clrScheme name="Custom 1">
      <a:dk1>
        <a:srgbClr val="104864"/>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Vlastné 1">
      <a:majorFont>
        <a:latin typeface="Bariol Serif Regular"/>
        <a:ea typeface=""/>
        <a:cs typeface=""/>
      </a:majorFont>
      <a:minorFont>
        <a:latin typeface="Bariol Serif Regular"/>
        <a:ea typeface=""/>
        <a:cs typeface=""/>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TM03457444[[fn=Basis]]</Template>
  <TotalTime>17953</TotalTime>
  <Words>2159</Words>
  <Application>Microsoft Office PowerPoint</Application>
  <PresentationFormat>Widescreen</PresentationFormat>
  <Paragraphs>504</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Bariol Serif Regular</vt:lpstr>
      <vt:lpstr>Consolas</vt:lpstr>
      <vt:lpstr>Corbel</vt:lpstr>
      <vt:lpstr>Basis</vt:lpstr>
      <vt:lpstr>Invitation to Quantum Information I </vt:lpstr>
      <vt:lpstr>Welcome notes</vt:lpstr>
      <vt:lpstr>Introduction</vt:lpstr>
      <vt:lpstr>Structure</vt:lpstr>
      <vt:lpstr>Why QI?</vt:lpstr>
      <vt:lpstr>Why QI?</vt:lpstr>
      <vt:lpstr>Why QI?</vt:lpstr>
      <vt:lpstr>One qubit</vt:lpstr>
      <vt:lpstr>Can you do             ?</vt:lpstr>
      <vt:lpstr>Can you do              probabilistically?</vt:lpstr>
      <vt:lpstr>QM refresher - states</vt:lpstr>
      <vt:lpstr>QM refresher – states (QUBITS)</vt:lpstr>
      <vt:lpstr>QM refresher – states (QUBITS)</vt:lpstr>
      <vt:lpstr>QM refresher – states (QUBITS)</vt:lpstr>
      <vt:lpstr>QM refresher - Observables</vt:lpstr>
      <vt:lpstr>QM refresher - evolutions</vt:lpstr>
      <vt:lpstr>QM refresher - evolutions</vt:lpstr>
      <vt:lpstr>Summary</vt:lpstr>
      <vt:lpstr>One qubit</vt:lpstr>
      <vt:lpstr>Tribe of bored cannibals</vt:lpstr>
      <vt:lpstr>Tribe of bored cannibals</vt:lpstr>
      <vt:lpstr>Tribe of bored cannibals</vt:lpstr>
      <vt:lpstr>Tribe of bored cannibals</vt:lpstr>
      <vt:lpstr>Tribe of bored cannibals</vt:lpstr>
      <vt:lpstr>Tribe of bored cannibals</vt:lpstr>
      <vt:lpstr>Unitaries and the Bloch sphere</vt:lpstr>
      <vt:lpstr>Unitaries and the Bloch sphere</vt:lpstr>
      <vt:lpstr>Unitaries and the Bloch sphere</vt:lpstr>
      <vt:lpstr>Unitaries and the Bloch sphere</vt:lpstr>
      <vt:lpstr>Unitaries and the Bloch sphere</vt:lpstr>
      <vt:lpstr>Summary</vt:lpstr>
      <vt:lpstr>ONE qubit</vt:lpstr>
      <vt:lpstr>A more practical example</vt:lpstr>
      <vt:lpstr>One-time pad</vt:lpstr>
      <vt:lpstr>One-time pad</vt:lpstr>
      <vt:lpstr>One-time pad</vt:lpstr>
      <vt:lpstr>One-time pad</vt:lpstr>
      <vt:lpstr>One-time pad</vt:lpstr>
      <vt:lpstr>Classical key generation</vt:lpstr>
      <vt:lpstr>B92 Quantum Key Distribution</vt:lpstr>
      <vt:lpstr>B92 Quantum Key Distribution</vt:lpstr>
      <vt:lpstr>B92 Quantum Key Distribution</vt:lpstr>
      <vt:lpstr>What happens when Eve starts to eavesdrop?</vt:lpstr>
      <vt:lpstr>What happens when Eve starts to eavesdrop?</vt:lpstr>
      <vt:lpstr>What happens when Eve starts to eavesdrop?</vt:lpstr>
      <vt:lpstr>What happens when Eve starts to eavesdrop?</vt:lpstr>
      <vt:lpstr>What happens when Eve starts to eavesdrop?</vt:lpstr>
      <vt:lpstr>What happens when Eve starts to eavesdrop?</vt:lpstr>
      <vt:lpstr>What happens when Eve starts to eavesdrop?</vt:lpstr>
      <vt:lpstr>What happens when Eve starts to eavesdrop?</vt:lpstr>
      <vt:lpstr>What happens when Eve starts to eavesdrop?</vt:lpstr>
      <vt:lpstr>B92 Quantum Key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a Maze Using Quantum-Walk Searches</dc:title>
  <dc:creator>Daniel Reitzner</dc:creator>
  <cp:lastModifiedBy>Daniel Reitzner</cp:lastModifiedBy>
  <cp:revision>402</cp:revision>
  <dcterms:created xsi:type="dcterms:W3CDTF">2017-05-25T15:33:27Z</dcterms:created>
  <dcterms:modified xsi:type="dcterms:W3CDTF">2018-02-19T17:13:02Z</dcterms:modified>
</cp:coreProperties>
</file>